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"/>
  </p:notesMasterIdLst>
  <p:sldIdLst>
    <p:sldId id="300" r:id="rId2"/>
    <p:sldId id="335" r:id="rId3"/>
    <p:sldId id="338" r:id="rId4"/>
    <p:sldId id="334" r:id="rId5"/>
    <p:sldId id="339" r:id="rId6"/>
    <p:sldId id="340" r:id="rId7"/>
    <p:sldId id="341" r:id="rId8"/>
    <p:sldId id="342" r:id="rId9"/>
    <p:sldId id="343" r:id="rId10"/>
    <p:sldId id="344" r:id="rId11"/>
    <p:sldId id="345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28" userDrawn="1">
          <p15:clr>
            <a:srgbClr val="A4A3A4"/>
          </p15:clr>
        </p15:guide>
        <p15:guide id="2" pos="224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ew Efimovsky" initials="AE" lastIdx="3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BAA"/>
    <a:srgbClr val="00B050"/>
    <a:srgbClr val="D7181E"/>
    <a:srgbClr val="FFCCCC"/>
    <a:srgbClr val="FFFF99"/>
    <a:srgbClr val="B3CEE5"/>
    <a:srgbClr val="CCFF99"/>
    <a:srgbClr val="FFCC99"/>
    <a:srgbClr val="F3A671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62" autoAdjust="0"/>
    <p:restoredTop sz="96830" autoAdjust="0"/>
  </p:normalViewPr>
  <p:slideViewPr>
    <p:cSldViewPr snapToGrid="0" showGuides="1">
      <p:cViewPr varScale="1">
        <p:scale>
          <a:sx n="107" d="100"/>
          <a:sy n="107" d="100"/>
        </p:scale>
        <p:origin x="540" y="114"/>
      </p:cViewPr>
      <p:guideLst>
        <p:guide orient="horz" pos="2228"/>
        <p:guide pos="2245"/>
      </p:guideLst>
    </p:cSldViewPr>
  </p:slideViewPr>
  <p:outlineViewPr>
    <p:cViewPr>
      <p:scale>
        <a:sx n="33" d="100"/>
        <a:sy n="33" d="100"/>
      </p:scale>
      <p:origin x="0" y="-1107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-37596"/>
    </p:cViewPr>
  </p:sorterViewPr>
  <p:notesViewPr>
    <p:cSldViewPr snapToGrid="0" showGuides="1">
      <p:cViewPr varScale="1">
        <p:scale>
          <a:sx n="97" d="100"/>
          <a:sy n="97" d="100"/>
        </p:scale>
        <p:origin x="648" y="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0F58752-EDA5-40AB-A891-727AA1C2B917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3344027-2C1F-4C73-9A78-FE4A0056182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216646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344027-2C1F-4C73-9A78-FE4A00561827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71205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42131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49731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776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05106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37971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14595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65928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91667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199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282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20304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A3E3B-5340-48C2-BBF1-E251CA96180E}" type="datetimeFigureOut">
              <a:rPr lang="ru-RU" smtClean="0"/>
              <a:t>02.10.2019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2719E-75ED-4A60-9985-4C4236D7FE1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16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1.png"/><Relationship Id="rId7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Relationship Id="rId9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оугольник 15"/>
          <p:cNvSpPr/>
          <p:nvPr/>
        </p:nvSpPr>
        <p:spPr>
          <a:xfrm>
            <a:off x="7152770" y="1"/>
            <a:ext cx="1999211" cy="6857999"/>
          </a:xfrm>
          <a:prstGeom prst="rect">
            <a:avLst/>
          </a:prstGeom>
          <a:solidFill>
            <a:srgbClr val="005BAA"/>
          </a:solidFill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6392035" y="4093320"/>
            <a:ext cx="2664000" cy="2664000"/>
          </a:xfrm>
          <a:prstGeom prst="ellipse">
            <a:avLst/>
          </a:prstGeom>
          <a:solidFill>
            <a:schemeClr val="bg1"/>
          </a:solidFill>
          <a:ln w="76200">
            <a:noFill/>
          </a:ln>
          <a:effectLst>
            <a:glow rad="25400">
              <a:schemeClr val="tx1">
                <a:lumMod val="50000"/>
                <a:lumOff val="50000"/>
                <a:alpha val="39000"/>
              </a:schemeClr>
            </a:glow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Овал 18"/>
          <p:cNvSpPr/>
          <p:nvPr/>
        </p:nvSpPr>
        <p:spPr>
          <a:xfrm>
            <a:off x="6572035" y="4273320"/>
            <a:ext cx="2304000" cy="2304000"/>
          </a:xfrm>
          <a:prstGeom prst="ellipse">
            <a:avLst/>
          </a:prstGeom>
          <a:solidFill>
            <a:srgbClr val="005BAA"/>
          </a:solidFill>
          <a:ln w="762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3994" y="367314"/>
            <a:ext cx="1816760" cy="14983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75825" y="4939089"/>
            <a:ext cx="1696419" cy="827770"/>
          </a:xfrm>
          <a:prstGeom prst="rect">
            <a:avLst/>
          </a:prstGeom>
          <a:ln>
            <a:noFill/>
          </a:ln>
          <a:effectLst>
            <a:glow rad="25400">
              <a:schemeClr val="tx1">
                <a:lumMod val="50000"/>
                <a:lumOff val="50000"/>
                <a:alpha val="40000"/>
              </a:schemeClr>
            </a:glow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3" name="Заголовок 2"/>
          <p:cNvSpPr>
            <a:spLocks noGrp="1"/>
          </p:cNvSpPr>
          <p:nvPr>
            <p:ph type="ctrTitle"/>
          </p:nvPr>
        </p:nvSpPr>
        <p:spPr>
          <a:xfrm>
            <a:off x="0" y="0"/>
            <a:ext cx="7152768" cy="6857999"/>
          </a:xfrm>
        </p:spPr>
        <p:txBody>
          <a:bodyPr anchor="ctr">
            <a:normAutofit/>
          </a:bodyPr>
          <a:lstStyle/>
          <a:p>
            <a:r>
              <a:rPr lang="ru-RU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ПРАВИЛА </a:t>
            </a:r>
            <a:r>
              <a:rPr lang="en-US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/>
            </a:r>
            <a:br>
              <a:rPr lang="en-US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</a:br>
            <a:r>
              <a:rPr lang="ru-RU" sz="4800" b="1" dirty="0" smtClean="0">
                <a:solidFill>
                  <a:srgbClr val="005BAA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Segoe UI Semibold" panose="020B0702040204020203" pitchFamily="34" charset="0"/>
                <a:ea typeface="Microsoft YaHei UI" panose="020B0503020204020204" pitchFamily="34" charset="-122"/>
                <a:cs typeface="Segoe UI Semibold" panose="020B0702040204020203" pitchFamily="34" charset="0"/>
              </a:rPr>
              <a:t>ДОРОЖНОГО ДВИЖЕНИЯ ДЛЯ ПАССАЖИРОВ</a:t>
            </a:r>
            <a:endParaRPr lang="ru-RU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0775405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953" y="1486116"/>
            <a:ext cx="6079082" cy="4086729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200987" y="861174"/>
            <a:ext cx="665287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Детей необходимо перевозить с использованием детских удерживающих устройств (автокресел, бустеров).</a:t>
            </a:r>
            <a:endParaRPr lang="ru-RU" sz="16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2953" y="160140"/>
            <a:ext cx="643786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ДЕТСКИЕ УДЕРЖИВАЮЩИЕ УСТРОЙСТВА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0" y="5676900"/>
            <a:ext cx="714682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defRPr/>
            </a:pPr>
            <a: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НАПОМИНАЙТЕ РОДИТЕЛЯМ О ТОМ, </a:t>
            </a:r>
            <a:b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ЧТО В АВТОМОБИЛЕ ВОДИТЕЛЬ </a:t>
            </a:r>
            <a:b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ВСЕ ВЗРОСЛЫЕ ПАССАЖИРЫ </a:t>
            </a:r>
            <a:b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1600" dirty="0" smtClean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ДОЛЖНЫ ПРИСТЕГИВАТЬСЯ РЕМНЕМ БЕЗОПАСНОСТИ!</a:t>
            </a:r>
            <a:endParaRPr lang="ru-RU" sz="1600" dirty="0">
              <a:solidFill>
                <a:srgbClr val="D7181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180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3000"/>
                            </p:stCondLst>
                            <p:childTnLst>
                              <p:par>
                                <p:cTn id="1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14815" y="194537"/>
            <a:ext cx="6832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ПРОНУМЕРУЙТЕ УТВЕРЖДЕНИЯ </a:t>
            </a:r>
            <a:b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 ОЧЕРЕДНОСТИ ДЕЙСТВИЙ (1-4)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4940" y="994450"/>
            <a:ext cx="657175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Courier New" panose="02070309020205020404" pitchFamily="49" charset="0"/>
              <a:buChar char="o"/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Прошу и других пристегнуть ремни безопасности.</a:t>
            </a:r>
          </a:p>
          <a:p>
            <a:pPr marL="342900" lvl="0" indent="-342900">
              <a:buFont typeface="Courier New" panose="02070309020205020404" pitchFamily="49" charset="0"/>
              <a:buChar char="o"/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Сяду в автокресло или бустер и пристегнусь ремнями безопасности в зависимости от конструкции крепления, если пристегнуться не получиться попрошу взрослых оказать помощь</a:t>
            </a: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Courier New" panose="02070309020205020404" pitchFamily="49" charset="0"/>
              <a:buChar char="o"/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автомобиль сажусь всегда со стороны тротуара или обочины. </a:t>
            </a:r>
          </a:p>
          <a:p>
            <a:pPr marL="342900" lvl="0" indent="-342900">
              <a:buFont typeface="Courier New" panose="02070309020205020404" pitchFamily="49" charset="0"/>
              <a:buChar char="o"/>
              <a:defRPr/>
            </a:pP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Выхожу </a:t>
            </a: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из автомобиля всегда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тротуар или обочину</a:t>
            </a: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304067" y="3341643"/>
            <a:ext cx="6832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РАЗДЕЛИ СЛОВА ВЕРТИКАЛЬНЫМИ ШТРИХАМИ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4815" y="5216614"/>
            <a:ext cx="589722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ВСЕ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СИДЯЩИЕ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АВТОМОБИЛЕ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ДОЛЖНЫ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БЫТЬ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ПРИСТЕГНУТЫ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РЕМНЯМИ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БЕЗОПАСНОСТИ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Я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ВСЕГДА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ПРИСТЕГИВАЮСЬ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РЕМНЕМ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БЕЗОПАСНОСТИ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ПРОШУ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ЭТО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СДЕЛАТЬ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СВОИХ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РОДИТЕЛЕЙ</a:t>
            </a:r>
            <a:endParaRPr lang="ru-RU" dirty="0">
              <a:solidFill>
                <a:srgbClr val="00B05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4066" y="4086768"/>
            <a:ext cx="60608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ВСЕСИДЯЩИЕВАВТОМОБИЛЕДОЛЖНЫБЫТЬПРИСТЕГНУТЫРЕМНЯМИБЕЗОПАСНОСТИЯВСЕГДАПРИСТЕГИВАЮСЬРЕМНЕМБЕЗОПАСНОСТИПРОШУЭТОСДЕЛАТЬИСВОИХРОДИТЕЛЕЙ</a:t>
            </a:r>
          </a:p>
        </p:txBody>
      </p:sp>
    </p:spTree>
    <p:extLst>
      <p:ext uri="{BB962C8B-B14F-4D97-AF65-F5344CB8AC3E}">
        <p14:creationId xmlns:p14="http://schemas.microsoft.com/office/powerpoint/2010/main" val="87865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41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p"/>
      <p:bldP spid="11" grpId="0"/>
      <p:bldP spid="12" grpId="0" build="p"/>
      <p:bldP spid="1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Группа 5"/>
          <p:cNvGrpSpPr/>
          <p:nvPr/>
        </p:nvGrpSpPr>
        <p:grpSpPr>
          <a:xfrm>
            <a:off x="934883" y="1276713"/>
            <a:ext cx="1409490" cy="2539523"/>
            <a:chOff x="934883" y="1276713"/>
            <a:chExt cx="1409490" cy="2539523"/>
          </a:xfrm>
        </p:grpSpPr>
        <p:sp>
          <p:nvSpPr>
            <p:cNvPr id="11" name="Прямоугольник 10"/>
            <p:cNvSpPr/>
            <p:nvPr/>
          </p:nvSpPr>
          <p:spPr>
            <a:xfrm>
              <a:off x="934883" y="3354571"/>
              <a:ext cx="140949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Segoe UI Semibold" panose="020B0702040204020203" pitchFamily="34" charset="0"/>
                  <a:ea typeface="Times New Roman" panose="02020603050405020304" pitchFamily="18" charset="0"/>
                  <a:cs typeface="Segoe UI Semibold" panose="020B0702040204020203" pitchFamily="34" charset="0"/>
                </a:rPr>
                <a:t>1</a:t>
              </a:r>
              <a:endPara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  <p:pic>
          <p:nvPicPr>
            <p:cNvPr id="12" name="Рисунок 11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52716" y="1276713"/>
              <a:ext cx="1391656" cy="20874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5" name="Прямоугольник 14"/>
          <p:cNvSpPr/>
          <p:nvPr/>
        </p:nvSpPr>
        <p:spPr>
          <a:xfrm>
            <a:off x="138023" y="95013"/>
            <a:ext cx="702068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ОСТАНОВКИ МАРШРУТНОГО ТРАНСПОРТА</a:t>
            </a:r>
            <a:endParaRPr lang="ru-RU" sz="24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9" name="Прямоугольник 18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0" name="Рисунок 19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1" name="Овал 20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Овал 21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7" name="Рисунок 26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32" name="Прямоугольник 31"/>
          <p:cNvSpPr/>
          <p:nvPr/>
        </p:nvSpPr>
        <p:spPr>
          <a:xfrm>
            <a:off x="385753" y="501508"/>
            <a:ext cx="635636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И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з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предложенного набора знаков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выберите </a:t>
            </a:r>
            <a:r>
              <a:rPr lang="ru-RU" dirty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те, которые обозначают места остановки маршрутного </a:t>
            </a:r>
            <a:r>
              <a:rPr lang="ru-RU" dirty="0" smtClean="0"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rPr>
              <a:t>транспорта.</a:t>
            </a:r>
            <a:endParaRPr lang="ru-RU" dirty="0">
              <a:solidFill>
                <a:srgbClr val="D7181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2868109" y="1276714"/>
            <a:ext cx="1391657" cy="2549148"/>
            <a:chOff x="2868109" y="1276714"/>
            <a:chExt cx="1391657" cy="2549148"/>
          </a:xfrm>
        </p:grpSpPr>
        <p:pic>
          <p:nvPicPr>
            <p:cNvPr id="28" name="Рисунок 27"/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110" y="1276714"/>
              <a:ext cx="1391656" cy="208748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3" name="Прямоугольник 32"/>
            <p:cNvSpPr/>
            <p:nvPr/>
          </p:nvSpPr>
          <p:spPr>
            <a:xfrm>
              <a:off x="2868109" y="3364197"/>
              <a:ext cx="13916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Segoe UI Semibold" panose="020B0702040204020203" pitchFamily="34" charset="0"/>
                  <a:ea typeface="Times New Roman" panose="02020603050405020304" pitchFamily="18" charset="0"/>
                  <a:cs typeface="Segoe UI Semibold" panose="020B0702040204020203" pitchFamily="34" charset="0"/>
                </a:rPr>
                <a:t>2</a:t>
              </a:r>
              <a:endPara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4818369" y="1276714"/>
            <a:ext cx="1391658" cy="2562159"/>
            <a:chOff x="4818369" y="1276714"/>
            <a:chExt cx="1391658" cy="2562159"/>
          </a:xfrm>
        </p:grpSpPr>
        <p:pic>
          <p:nvPicPr>
            <p:cNvPr id="31" name="Рисунок 30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8371" y="1276714"/>
              <a:ext cx="1391656" cy="208748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4" name="Прямоугольник 33"/>
            <p:cNvSpPr/>
            <p:nvPr/>
          </p:nvSpPr>
          <p:spPr>
            <a:xfrm>
              <a:off x="4818369" y="3377208"/>
              <a:ext cx="13916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Segoe UI Semibold" panose="020B0702040204020203" pitchFamily="34" charset="0"/>
                  <a:ea typeface="Times New Roman" panose="02020603050405020304" pitchFamily="18" charset="0"/>
                  <a:cs typeface="Segoe UI Semibold" panose="020B0702040204020203" pitchFamily="34" charset="0"/>
                </a:rPr>
                <a:t>3</a:t>
              </a:r>
              <a:endPara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8" name="Группа 7"/>
          <p:cNvGrpSpPr/>
          <p:nvPr/>
        </p:nvGrpSpPr>
        <p:grpSpPr>
          <a:xfrm>
            <a:off x="934883" y="4137280"/>
            <a:ext cx="1409490" cy="2565290"/>
            <a:chOff x="934883" y="4137280"/>
            <a:chExt cx="1409490" cy="2565290"/>
          </a:xfrm>
        </p:grpSpPr>
        <p:pic>
          <p:nvPicPr>
            <p:cNvPr id="29" name="Рисунок 28"/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4883" y="4137280"/>
              <a:ext cx="1391655" cy="208748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5" name="Прямоугольник 34"/>
            <p:cNvSpPr/>
            <p:nvPr/>
          </p:nvSpPr>
          <p:spPr>
            <a:xfrm>
              <a:off x="934883" y="6240905"/>
              <a:ext cx="1409490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Segoe UI Semibold" panose="020B0702040204020203" pitchFamily="34" charset="0"/>
                  <a:ea typeface="Times New Roman" panose="02020603050405020304" pitchFamily="18" charset="0"/>
                  <a:cs typeface="Segoe UI Semibold" panose="020B0702040204020203" pitchFamily="34" charset="0"/>
                </a:rPr>
                <a:t>4</a:t>
              </a:r>
              <a:endPara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868109" y="4177505"/>
            <a:ext cx="1391657" cy="2548349"/>
            <a:chOff x="2868109" y="4163847"/>
            <a:chExt cx="1391657" cy="2548349"/>
          </a:xfrm>
        </p:grpSpPr>
        <p:pic>
          <p:nvPicPr>
            <p:cNvPr id="23" name="Рисунок 22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68110" y="4163847"/>
              <a:ext cx="1391656" cy="2087484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6" name="Прямоугольник 35"/>
            <p:cNvSpPr/>
            <p:nvPr/>
          </p:nvSpPr>
          <p:spPr>
            <a:xfrm>
              <a:off x="2868109" y="6250531"/>
              <a:ext cx="13916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Segoe UI Semibold" panose="020B0702040204020203" pitchFamily="34" charset="0"/>
                  <a:ea typeface="Times New Roman" panose="02020603050405020304" pitchFamily="18" charset="0"/>
                  <a:cs typeface="Segoe UI Semibold" panose="020B0702040204020203" pitchFamily="34" charset="0"/>
                </a:rPr>
                <a:t>5</a:t>
              </a:r>
              <a:endPara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grpSp>
        <p:nvGrpSpPr>
          <p:cNvPr id="5" name="Группа 4"/>
          <p:cNvGrpSpPr/>
          <p:nvPr/>
        </p:nvGrpSpPr>
        <p:grpSpPr>
          <a:xfrm>
            <a:off x="4818369" y="4163847"/>
            <a:ext cx="1391657" cy="2561360"/>
            <a:chOff x="4818369" y="4163847"/>
            <a:chExt cx="1391657" cy="2561360"/>
          </a:xfrm>
        </p:grpSpPr>
        <p:pic>
          <p:nvPicPr>
            <p:cNvPr id="30" name="Рисунок 29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818370" y="4163847"/>
              <a:ext cx="1391656" cy="2087483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37" name="Прямоугольник 36"/>
            <p:cNvSpPr/>
            <p:nvPr/>
          </p:nvSpPr>
          <p:spPr>
            <a:xfrm>
              <a:off x="4818369" y="6263542"/>
              <a:ext cx="1391657" cy="461665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ru-RU" sz="2400" dirty="0" smtClean="0">
                  <a:latin typeface="Segoe UI Semibold" panose="020B0702040204020203" pitchFamily="34" charset="0"/>
                  <a:ea typeface="Times New Roman" panose="02020603050405020304" pitchFamily="18" charset="0"/>
                  <a:cs typeface="Segoe UI Semibold" panose="020B0702040204020203" pitchFamily="34" charset="0"/>
                </a:rPr>
                <a:t>6</a:t>
              </a:r>
              <a:endParaRPr lang="ru-RU" sz="2400" dirty="0">
                <a:solidFill>
                  <a:srgbClr val="D7181E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endParaRPr>
            </a:p>
          </p:txBody>
        </p:sp>
      </p:grpSp>
      <p:sp>
        <p:nvSpPr>
          <p:cNvPr id="38" name="Прямоугольник 37"/>
          <p:cNvSpPr/>
          <p:nvPr/>
        </p:nvSpPr>
        <p:spPr>
          <a:xfrm>
            <a:off x="1674057" y="5101958"/>
            <a:ext cx="1769204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«Место остановки автобуса  </a:t>
            </a:r>
            <a:r>
              <a:rPr lang="ru-RU" b="1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/>
            </a:r>
            <a:br>
              <a:rPr lang="ru-RU" b="1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</a:br>
            <a:r>
              <a:rPr lang="ru-RU" b="1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и </a:t>
            </a:r>
            <a:r>
              <a:rPr lang="ru-RU" b="1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(или) </a:t>
            </a:r>
            <a:r>
              <a:rPr lang="ru-RU" b="1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троллейбуса»</a:t>
            </a:r>
            <a:endParaRPr lang="ru-RU" dirty="0">
              <a:solidFill>
                <a:srgbClr val="D7181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645220" y="5101958"/>
            <a:ext cx="17715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«</a:t>
            </a:r>
            <a:r>
              <a:rPr lang="ru-RU" b="1" dirty="0">
                <a:latin typeface="Segoe UI Semibold" panose="020B0702040204020203" pitchFamily="34" charset="0"/>
                <a:ea typeface="Times New Roman" panose="02020603050405020304" pitchFamily="18" charset="0"/>
                <a:cs typeface="Segoe UI Semibold" panose="020B0702040204020203" pitchFamily="34" charset="0"/>
              </a:rPr>
              <a:t>Место остановки трамвая»</a:t>
            </a:r>
            <a:endParaRPr lang="ru-RU" dirty="0">
              <a:solidFill>
                <a:srgbClr val="D7181E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6728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59259E-6 L 0.10399 -0.23519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191" y="-11759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7778E-7 3.7037E-6 L 0.1066 0.18518 " pathEditMode="relative" rAng="0" ptsTypes="AA">
                                      <p:cBhvr>
                                        <p:cTn id="1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30" y="9259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32" grpId="0"/>
      <p:bldP spid="38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138969" y="125840"/>
            <a:ext cx="6832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ПРАВИЛА ПОВЕДЕНИЯ ПАССАЖИРОВ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 </a:t>
            </a:r>
            <a:b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</a:b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В МЕСТАХ ОСТАНОВКИ </a:t>
            </a: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МАРШРУТНОГО </a:t>
            </a: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5BAA"/>
                </a:solidFill>
                <a:effectLst/>
                <a:uLnTx/>
                <a:uFillTx/>
                <a:latin typeface="Segoe UI Semibold" panose="020B0702040204020203" pitchFamily="34" charset="0"/>
                <a:ea typeface="+mn-ea"/>
                <a:cs typeface="Segoe UI Semibold" panose="020B0702040204020203" pitchFamily="34" charset="0"/>
              </a:rPr>
              <a:t>ТРАНСПОРТА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1583" y="1506169"/>
            <a:ext cx="6655241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ожидать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маршрутный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 (автобус, троллейбус, трамвай)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надо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обозначенных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дорожными знаками местах (остановочных павильонах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посадочных площадках)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посадочная площадка имеет ограждение, нельзя перелезать через него, садиться на него</a:t>
            </a: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во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время ожидания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надо стоять дальше от края тротуара, лицом к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проезжей части или трамвайным путям,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запрещается выходить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 проезжую часть или на трамвайные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пути, вести себя спокойно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при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посадке/высадке преимущество имеют пассажиры, выходящие из маршрутного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транспорта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10907181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14815" y="86957"/>
            <a:ext cx="68320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ПРАВИЛА ПОСАДКИ/ВЫСАДКИ </a:t>
            </a:r>
            <a:b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ПОВЕДЕНИЯ В САЛОНЕ МАРШРУТНОГО ТРАНСПОРТА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14813" y="1233496"/>
            <a:ext cx="6561011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при входе в транспортное средство, не задерживайтесь около дверей и на площадке, пройдите в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салон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входи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 транспорт с мороженым 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открытыми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напитками входить запрещено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салоне во время движения надо держаться </a:t>
            </a:r>
            <a:b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за поручни (если пассажир едет стоя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)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к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выходу надо готовиться заранее</a:t>
            </a:r>
          </a:p>
          <a:p>
            <a:pPr marL="34290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нельзя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прислоняться к дверям 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пытаться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открывать их самостоятельно</a:t>
            </a: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вход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или выход осуществляется только при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полной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остановке транспортного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средства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342900" lvl="0" indent="-342900">
              <a:buFont typeface="Wingdings" panose="05000000000000000000" pitchFamily="2" charset="2"/>
              <a:buChar char="ü"/>
              <a:defRPr/>
            </a:pP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входить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или выходить надо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спокойно </a:t>
            </a:r>
            <a:b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по очереди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558387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41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1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1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71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81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uiExpand="1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500" y="2039875"/>
            <a:ext cx="6317824" cy="4414776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479168" y="844212"/>
            <a:ext cx="692387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Рассмотрим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действия пассажиров, которым надо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/>
            </a:r>
            <a:b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после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выхода из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автобуса или троллейбуса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перейти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проезжую часть.</a:t>
            </a:r>
            <a:endParaRPr lang="ru-RU" sz="2000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47473" y="74771"/>
            <a:ext cx="64378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ПЕРЕХОД ПРОЕЗЖЕЙ ЧАСТИ ПОСЛЕ ВЫХОДА ИЗ МАРШРУТНОГО ТРАНСПОРТА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497458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573" y="2322559"/>
            <a:ext cx="6150857" cy="431618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222953" y="929581"/>
            <a:ext cx="6467253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После выхода из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автобуса или троллейбуса надо дождаться когда транспорт отъедет, подойти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к ближайшему пешеходному 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переходу, убедиться в своей безопасности и перейти </a:t>
            </a:r>
            <a:r>
              <a:rPr lang="ru-RU" sz="2000" dirty="0">
                <a:latin typeface="Segoe UI" panose="020B0502040204020203" pitchFamily="34" charset="0"/>
                <a:cs typeface="Segoe UI" panose="020B0502040204020203" pitchFamily="34" charset="0"/>
              </a:rPr>
              <a:t>проезжую часть</a:t>
            </a:r>
            <a:r>
              <a:rPr lang="ru-RU" sz="2000" dirty="0" smtClean="0">
                <a:latin typeface="Segoe UI" panose="020B0502040204020203" pitchFamily="34" charset="0"/>
                <a:cs typeface="Segoe UI" panose="020B0502040204020203" pitchFamily="34" charset="0"/>
              </a:rPr>
              <a:t>.</a:t>
            </a:r>
            <a:endParaRPr lang="ru-RU" sz="20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2953" y="160140"/>
            <a:ext cx="64378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ПЕРЕХОД ПРОЕЗЖЕЙ ЧАСТИ ПОСЛЕ ВЫХОДА ИЗ МАРШРУТНОГО ТРАНСПОРТА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</p:spTree>
    <p:extLst>
      <p:ext uri="{BB962C8B-B14F-4D97-AF65-F5344CB8AC3E}">
        <p14:creationId xmlns:p14="http://schemas.microsoft.com/office/powerpoint/2010/main" val="3860651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22953" y="878762"/>
            <a:ext cx="6467253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в зоне видимости пешеходного перехода нет, выйдя из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автобуса, 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надо дождаться, когда он отъедет от </a:t>
            </a:r>
            <a:r>
              <a:rPr lang="ru-RU" sz="20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места остановки</a:t>
            </a:r>
            <a:r>
              <a:rPr lang="ru-RU" sz="20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освободив тем самым обзор проезжей части, а дальше, убедившись в безопасности перехода, пересечь проезжую часть под прямым углом.</a:t>
            </a: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2" name="Прямоугольник 11"/>
          <p:cNvSpPr/>
          <p:nvPr/>
        </p:nvSpPr>
        <p:spPr>
          <a:xfrm>
            <a:off x="222953" y="160140"/>
            <a:ext cx="64378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ПЕРЕХОД ПРОЕЗЖЕЙ ЧАСТИ ПОСЛЕ ВЫХОДА ИЗ МАРШРУТНОГО ТРАНСПОРТА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9809" y="2930471"/>
            <a:ext cx="5554832" cy="3826849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8258583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222953" y="929581"/>
            <a:ext cx="6467253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1600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Если пассажир выходит из трамвая, и рядом нет посадочной площадки, </a:t>
            </a:r>
            <a:r>
              <a:rPr lang="ru-RU" sz="1600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то необходимо убедиться, что транспорт остановился и пропускает тебя. После этого выйти из салона трамвая и перейти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ближайший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тротуар соблюдая меры безопасности.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lvl="0">
              <a:defRPr/>
            </a:pP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Если надо перейти на другую сторону дороги,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то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нужно </a:t>
            </a:r>
            <a:b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</a:b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на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тротуаре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дождаться </a:t>
            </a:r>
            <a:r>
              <a:rPr lang="ru-RU" sz="1600" dirty="0">
                <a:latin typeface="Segoe UI" panose="020B0502040204020203" pitchFamily="34" charset="0"/>
                <a:cs typeface="Segoe UI" panose="020B0502040204020203" pitchFamily="34" charset="0"/>
              </a:rPr>
              <a:t>отъезда </a:t>
            </a:r>
            <a:r>
              <a:rPr lang="ru-RU" sz="1600" dirty="0" smtClean="0">
                <a:latin typeface="Segoe UI" panose="020B0502040204020203" pitchFamily="34" charset="0"/>
                <a:cs typeface="Segoe UI" panose="020B0502040204020203" pitchFamily="34" charset="0"/>
              </a:rPr>
              <a:t>трамвая, найти пешеходный переход и убедившись в своей безопасности, перейти по нему проезжую часть.</a:t>
            </a:r>
            <a:endParaRPr lang="ru-RU" sz="1600" dirty="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22953" y="160140"/>
            <a:ext cx="64378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ПЕРЕХОД ПРОЕЗЖЕЙ ЧАСТИ ПОСЛЕ </a:t>
            </a:r>
            <a:b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2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ВЫХОДА ИЗ ТРАМВАЯ</a:t>
            </a:r>
            <a:endParaRPr lang="ru-RU" sz="2200" dirty="0">
              <a:solidFill>
                <a:srgbClr val="005BAA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grpSp>
        <p:nvGrpSpPr>
          <p:cNvPr id="19" name="Группа 18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1" name="Рисунок 20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2" name="Овал 21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Овал 22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4" name="Рисунок 2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807" y="2991684"/>
            <a:ext cx="5523333" cy="36495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5224769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14815" y="194537"/>
            <a:ext cx="6832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РАССТАВЬ СЛОВА ПО ПОРЯДКУ </a:t>
            </a:r>
            <a:b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 НАПИШИ ПРЕДЛОЖЕНИЕ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9688" y="1025534"/>
            <a:ext cx="651974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Правильный ответ подскажет, как нужно вести себя, чтобы безопасно перейти проезжую часть </a:t>
            </a:r>
            <a:r>
              <a:rPr lang="ru-RU" dirty="0" smtClean="0">
                <a:solidFill>
                  <a:prstClr val="black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дороги</a:t>
            </a:r>
            <a:endParaRPr lang="ru-RU" dirty="0">
              <a:solidFill>
                <a:prstClr val="black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3" name="Группа 2"/>
          <p:cNvGrpSpPr/>
          <p:nvPr/>
        </p:nvGrpSpPr>
        <p:grpSpPr>
          <a:xfrm>
            <a:off x="6392035" y="1"/>
            <a:ext cx="2754000" cy="6857999"/>
            <a:chOff x="6392035" y="1"/>
            <a:chExt cx="2754000" cy="6857999"/>
          </a:xfrm>
        </p:grpSpPr>
        <p:sp>
          <p:nvSpPr>
            <p:cNvPr id="18" name="Прямоугольник 17"/>
            <p:cNvSpPr/>
            <p:nvPr/>
          </p:nvSpPr>
          <p:spPr>
            <a:xfrm>
              <a:off x="7146824" y="1"/>
              <a:ext cx="1999211" cy="6857999"/>
            </a:xfrm>
            <a:prstGeom prst="rect">
              <a:avLst/>
            </a:prstGeom>
            <a:solidFill>
              <a:srgbClr val="005BAA"/>
            </a:solidFill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19" name="Рисунок 18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43994" y="367314"/>
              <a:ext cx="1816760" cy="1498376"/>
            </a:xfrm>
            <a:prstGeom prst="rect">
              <a:avLst/>
            </a:prstGeom>
            <a:ln>
              <a:noFill/>
            </a:ln>
            <a:effectLst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  <p:sp>
          <p:nvSpPr>
            <p:cNvPr id="20" name="Овал 19"/>
            <p:cNvSpPr/>
            <p:nvPr/>
          </p:nvSpPr>
          <p:spPr>
            <a:xfrm>
              <a:off x="6392035" y="4093320"/>
              <a:ext cx="2664000" cy="2664000"/>
            </a:xfrm>
            <a:prstGeom prst="ellipse">
              <a:avLst/>
            </a:prstGeom>
            <a:solidFill>
              <a:schemeClr val="bg1"/>
            </a:solidFill>
            <a:ln w="76200">
              <a:noFill/>
            </a:ln>
            <a:effectLst>
              <a:glow rad="25400">
                <a:schemeClr val="tx1">
                  <a:lumMod val="50000"/>
                  <a:lumOff val="50000"/>
                  <a:alpha val="39000"/>
                </a:schemeClr>
              </a:glow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1" name="Овал 20"/>
            <p:cNvSpPr/>
            <p:nvPr/>
          </p:nvSpPr>
          <p:spPr>
            <a:xfrm>
              <a:off x="6572035" y="4273320"/>
              <a:ext cx="2304000" cy="2304000"/>
            </a:xfrm>
            <a:prstGeom prst="ellipse">
              <a:avLst/>
            </a:prstGeom>
            <a:solidFill>
              <a:srgbClr val="005BAA"/>
            </a:solidFill>
            <a:ln w="76200"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ru-RU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22" name="Рисунок 21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75825" y="4939089"/>
              <a:ext cx="1696419" cy="827770"/>
            </a:xfrm>
            <a:prstGeom prst="rect">
              <a:avLst/>
            </a:prstGeom>
            <a:ln>
              <a:noFill/>
            </a:ln>
            <a:effectLst>
              <a:glow rad="25400">
                <a:schemeClr val="tx1">
                  <a:lumMod val="50000"/>
                  <a:lumOff val="50000"/>
                  <a:alpha val="40000"/>
                </a:schemeClr>
              </a:glow>
              <a:outerShdw blurRad="190500" algn="tl" rotWithShape="0">
                <a:srgbClr val="000000">
                  <a:alpha val="70000"/>
                </a:srgbClr>
              </a:outerShdw>
            </a:effectLst>
          </p:spPr>
        </p:pic>
      </p:grpSp>
      <p:sp>
        <p:nvSpPr>
          <p:cNvPr id="11" name="Прямоугольник 10"/>
          <p:cNvSpPr/>
          <p:nvPr/>
        </p:nvSpPr>
        <p:spPr>
          <a:xfrm>
            <a:off x="356083" y="1691303"/>
            <a:ext cx="6519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ВЫЙДЯ И ИЗ ПО ОН ПОКА ДОЖДУСЬ АВТОБУСА УЕДЕТ В БЕЗОПАСНОСТИ ПРОЕЗЖУЮ ПЕШЕХОДНОМУ ЧАСТЬ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ПЕРЕЙДУ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СВОЕЙ </a:t>
            </a:r>
            <a:r>
              <a:rPr lang="ru-RU" dirty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УБЕДИВШИСЬ </a:t>
            </a: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ПЕРЕХОДУ</a:t>
            </a:r>
            <a:endParaRPr lang="ru-RU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56083" y="3877706"/>
            <a:ext cx="68320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sz="2400" dirty="0" smtClean="0">
                <a:solidFill>
                  <a:srgbClr val="005BAA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РАЗДЕЛИ СЛОВА ВЕРТИКАЛЬНЫМИ ШТРИХАМИ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rgbClr val="005BAA"/>
              </a:solidFill>
              <a:effectLst/>
              <a:uLnTx/>
              <a:uFillTx/>
              <a:latin typeface="Segoe UI Semibold" panose="020B0702040204020203" pitchFamily="34" charset="0"/>
              <a:ea typeface="+mn-ea"/>
              <a:cs typeface="Segoe UI Semibold" panose="020B0702040204020203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56083" y="5355034"/>
            <a:ext cx="6519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АВТОБУС</a:t>
            </a:r>
            <a:r>
              <a:rPr lang="en-US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ЖДУ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ПОСАДОЧНОЙ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ПЛОЩАДКЕ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en-US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/>
            </a:r>
            <a:br>
              <a:rPr lang="en-US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</a:b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НА</a:t>
            </a:r>
            <a:r>
              <a:rPr lang="en-US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ДОРОГЕ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НЕЛЬЗЯ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ИГРАТЬ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Я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КУЛЬТУРНЫЙ</a:t>
            </a:r>
            <a:r>
              <a:rPr lang="en-US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 |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ПАССАЖИР</a:t>
            </a:r>
            <a:endParaRPr lang="ru-RU" dirty="0">
              <a:solidFill>
                <a:srgbClr val="00B05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56083" y="2728619"/>
            <a:ext cx="65197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ВЫЙДЯ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ИЗ </a:t>
            </a:r>
            <a:r>
              <a:rPr lang="ru-RU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АВТОБУСА ДОЖДУСЬ </a:t>
            </a:r>
            <a:r>
              <a:rPr lang="ru-RU" dirty="0" smtClean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ПОКА ОН </a:t>
            </a:r>
            <a:r>
              <a:rPr lang="ru-RU" dirty="0">
                <a:solidFill>
                  <a:srgbClr val="00B05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УЕДЕТ И УБЕДИВШИСЬ В СВОЕЙ БЕЗОПАСНОСТИ ПЕРЕЙДУ ПРОЕЗЖУЮ ЧАСТЬ ПО ПЕШЕХОДНОМУ ПЕРЕХОДУ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56083" y="4708703"/>
            <a:ext cx="6035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ru-RU" dirty="0" smtClean="0">
                <a:solidFill>
                  <a:srgbClr val="C00000"/>
                </a:solidFill>
                <a:latin typeface="Segoe UI Semibold" panose="020B0702040204020203" pitchFamily="34" charset="0"/>
                <a:cs typeface="Segoe UI Semibold" panose="020B0702040204020203" pitchFamily="34" charset="0"/>
              </a:rPr>
              <a:t>АВТОБУСЖДУНАПОСАДОЧНОЙПЛОЩАДКЕНАДОРОГЕНЕЛЬЗЯИГРАТЬЯКУЛЬТУРНЫЙПАССАЖИР</a:t>
            </a:r>
            <a:endParaRPr lang="ru-RU" dirty="0">
              <a:solidFill>
                <a:srgbClr val="C00000"/>
              </a:solidFill>
              <a:latin typeface="Segoe UI Semibold" panose="020B0702040204020203" pitchFamily="34" charset="0"/>
              <a:cs typeface="Segoe UI Semibold" panose="020B07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51294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1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build="p"/>
      <p:bldP spid="11" grpId="0" build="p"/>
      <p:bldP spid="12" grpId="0"/>
      <p:bldP spid="13" grpId="0" build="p"/>
      <p:bldP spid="14" grpId="0" build="p"/>
      <p:bldP spid="15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8755</TotalTime>
  <Words>488</Words>
  <Application>Microsoft Office PowerPoint</Application>
  <PresentationFormat>Экран (4:3)</PresentationFormat>
  <Paragraphs>52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9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21" baseType="lpstr">
      <vt:lpstr>Microsoft YaHei UI</vt:lpstr>
      <vt:lpstr>Arial</vt:lpstr>
      <vt:lpstr>Calibri</vt:lpstr>
      <vt:lpstr>Calibri Light</vt:lpstr>
      <vt:lpstr>Courier New</vt:lpstr>
      <vt:lpstr>Segoe UI</vt:lpstr>
      <vt:lpstr>Segoe UI Semibold</vt:lpstr>
      <vt:lpstr>Times New Roman</vt:lpstr>
      <vt:lpstr>Wingdings</vt:lpstr>
      <vt:lpstr>Тема Office</vt:lpstr>
      <vt:lpstr>ПРАВИЛА  ДОРОЖНОГО ДВИЖЕНИЯ ДЛЯ ПАССАЖИРОВ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ВЕЛОСИПЕД</dc:title>
  <dc:creator>Andrew Efimovsky</dc:creator>
  <cp:lastModifiedBy>Andrew Efimovsky</cp:lastModifiedBy>
  <cp:revision>286</cp:revision>
  <dcterms:created xsi:type="dcterms:W3CDTF">2019-08-19T07:52:16Z</dcterms:created>
  <dcterms:modified xsi:type="dcterms:W3CDTF">2019-10-02T04:01:14Z</dcterms:modified>
</cp:coreProperties>
</file>