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63" r:id="rId3"/>
    <p:sldId id="288" r:id="rId4"/>
    <p:sldId id="289" r:id="rId5"/>
    <p:sldId id="290" r:id="rId6"/>
    <p:sldId id="292" r:id="rId7"/>
    <p:sldId id="293" r:id="rId8"/>
    <p:sldId id="294" r:id="rId9"/>
    <p:sldId id="295" r:id="rId10"/>
    <p:sldId id="296" r:id="rId11"/>
    <p:sldId id="297" r:id="rId12"/>
    <p:sldId id="275" r:id="rId13"/>
    <p:sldId id="28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9EDB"/>
    <a:srgbClr val="1E2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1"/>
    <p:restoredTop sz="94689"/>
  </p:normalViewPr>
  <p:slideViewPr>
    <p:cSldViewPr>
      <p:cViewPr>
        <p:scale>
          <a:sx n="89" d="100"/>
          <a:sy n="89" d="100"/>
        </p:scale>
        <p:origin x="832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D586C-5A3C-1545-82A5-9B0BFBA9693A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505D7-C635-CA4A-8CFA-9D53BBA45E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657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25000"/>
                  </a:schemeClr>
                </a:solidFill>
              </a:rPr>
              <a:t>личностно-ориентированный подход. Это позволит каждому ребенку научиться работать как индивидуально, так и в коллективе;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200" dirty="0" err="1" smtClean="0">
                <a:solidFill>
                  <a:schemeClr val="tx2">
                    <a:lumMod val="25000"/>
                  </a:schemeClr>
                </a:solidFill>
              </a:rPr>
              <a:t>деятельностный</a:t>
            </a:r>
            <a:r>
              <a:rPr lang="ru-RU" sz="1200" dirty="0" smtClean="0">
                <a:solidFill>
                  <a:schemeClr val="tx2">
                    <a:lumMod val="25000"/>
                  </a:schemeClr>
                </a:solidFill>
              </a:rPr>
              <a:t> характер работы с учетом особенностей детей для обеспечения свободы мышления и творчества;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25000"/>
                  </a:schemeClr>
                </a:solidFill>
              </a:rPr>
              <a:t>ориентация на проектную профессиональную деятельность;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25000"/>
                  </a:schemeClr>
                </a:solidFill>
              </a:rPr>
              <a:t>формирование самостоятельности у учащихся, приобретение ими навыков по принятию управленческих решений.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97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b="1" dirty="0" smtClean="0"/>
              <a:t>Информационная</a:t>
            </a:r>
            <a:r>
              <a:rPr lang="ru-RU" sz="1200" dirty="0" smtClean="0"/>
              <a:t>. Школьный пресс-центр выступает в качестве создателя единого информационного пространства образовательного учреждения. Открытое обсуждение проблем, которые необходимо решить в детском коллективе, консолидация достоверной информации в одном месте, а как следствие сплоченность команды – лишь небольшие положительные эффекты функционирования пресс-центра.</a:t>
            </a:r>
          </a:p>
          <a:p>
            <a:r>
              <a:rPr lang="ru-RU" sz="1200" b="1" dirty="0" smtClean="0"/>
              <a:t>Проблемная, о</a:t>
            </a:r>
            <a:r>
              <a:rPr lang="ru-RU" sz="1200" dirty="0" smtClean="0"/>
              <a:t>сновной смысл ее заключается в умении критически оценивать членами пресс-центра достоинства, и недостатки школы, детского лагеря, общественного движения. А главное, уметь об этом рассказать так, чтобы эти недостатки были исправлены. </a:t>
            </a:r>
            <a:endParaRPr lang="ru-RU" sz="1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71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520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Руководитель пресс-службы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призван контролировать выпуски журналистских материалов; собирать и редактировать полученный материал; решать организационные и спорные вопросы.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Корреспонденты и корреспонденты в классах и отрядах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занимаются подбором актуального, интересного, поучительного материала для школьной газеты или журнала, готовят статьи, интервью, новостные заметки, очерки о школьной жизни или детском отдыхе.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данной группе относятся также 1)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контент-менеджеры Интернет-сайта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которые занимаются поиском актуальной информации в Интернете, продвигают журналистские материалы школьного (детского) пресс-центра в сети. 2) верстальщик, основной функционал которого – компьютерная верстка печатных СМИ, создание макетов изданий. 3) фотокорреспондент занимается подготовкой фотографий к журналистским материалам печатных и электронных изданий школьного (детского) пресс-центра.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Сотрудники служба распространения СМИ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отвечают за формирование архива (или музея) школьных изданий, видеосюжетов и радиопередач и других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медиапродуктов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распространяют школьные СМИ в образовательном учреждении, детском оздоровительном лагере, передают их партнерам, спонсорам, родителям, учителям, администрации школы или лагеря.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Сотрудники службы связей с общественностью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взаимодействуют с возможными рекламодателями (библиотеки, музеи, музыкальные салоны, театры и кинотеатры и др.), принимают участие 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профориентационных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мероприятиях университетов и колледжей региона.</a:t>
            </a:r>
          </a:p>
          <a:p>
            <a:pPr lvl="0"/>
            <a:endParaRPr lang="ru-RU" sz="1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95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Организационный.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Пресс-центр должен заниматься организацией встреч с важными персонами, писателями, спортсменами, журналистами, интересными людьми. Подготовка к такого рода мероприятиям включает в себя, например, изучение биографии гостя, круг его профессиональных интересов, формулируются вопросы, которые можно задать гостю пресс-центра. Ведущие заранее продумают вопросы и, конечно же, подробно изучает обсуждаемую тему.</a:t>
            </a:r>
          </a:p>
          <a:p>
            <a:pPr lvl="0" fontAlgn="base"/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Мониторинг и изучение общественного мнения учеников и учителей, вожатых.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Выявление проблем помогает понять основные причины происходящих событий, наметить пути их решения. </a:t>
            </a:r>
          </a:p>
          <a:p>
            <a:pPr lvl="0" fontAlgn="base"/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Планирование.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 Заседания редакционного совета проходят по запланированному расписанию. На таких встречах ставят редакционные задачи по освещению деятельности детского оздоровительного лагеря, российского движения школьников, образовательного учреждения (см. приложение 1). </a:t>
            </a:r>
          </a:p>
          <a:p>
            <a:pPr fontAlgn="base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 Формируется план встреч с интересными гостями для пресс-конференций, мастер-классов (см. приложение 2). </a:t>
            </a:r>
          </a:p>
          <a:p>
            <a:pPr fontAlgn="base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 Готовится план участия школьников в конкурсах, олимпиадах, слетах и фестивалях (см. приложение 3).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4) Создается план еженедельных сборов по обсуждению журналистских материалов юных корреспондентов</a:t>
            </a:r>
            <a:r>
              <a:rPr lang="ru-RU" dirty="0" smtClean="0">
                <a:effectLst/>
              </a:rPr>
              <a:t> </a:t>
            </a:r>
            <a:endParaRPr lang="ru-RU" sz="1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619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073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305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ru-RU" sz="1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505D7-C635-CA4A-8CFA-9D53BBA45EE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399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BF31E6-2C8A-4C59-AD83-BB754AF0AE5D}" type="datetimeFigureOut">
              <a:rPr lang="ru-RU" smtClean="0"/>
              <a:t>28.09.17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BFE2EAA-AAC6-402D-9A4B-82BC71AF47F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763688" y="821045"/>
            <a:ext cx="6696744" cy="1446550"/>
          </a:xfrm>
          <a:prstGeom prst="rect">
            <a:avLst/>
          </a:prstGeom>
          <a:noFill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Школьный пресс-центр, создание и развитие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4" name="Группа 16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46" name="Группа 45"/>
            <p:cNvGrpSpPr/>
            <p:nvPr/>
          </p:nvGrpSpPr>
          <p:grpSpPr>
            <a:xfrm>
              <a:off x="10004" y="0"/>
              <a:ext cx="8770349" cy="6858000"/>
              <a:chOff x="-4213" y="0"/>
              <a:chExt cx="8770349" cy="6858000"/>
            </a:xfrm>
          </p:grpSpPr>
          <p:pic>
            <p:nvPicPr>
              <p:cNvPr id="6" name="Рисунок 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39951" y="2630260"/>
                <a:ext cx="4626185" cy="3956312"/>
              </a:xfrm>
              <a:prstGeom prst="rect">
                <a:avLst/>
              </a:prstGeom>
            </p:spPr>
          </p:pic>
          <p:cxnSp>
            <p:nvCxnSpPr>
              <p:cNvPr id="5" name="Прямая соединительная линия 4"/>
              <p:cNvCxnSpPr/>
              <p:nvPr/>
            </p:nvCxnSpPr>
            <p:spPr>
              <a:xfrm flipH="1">
                <a:off x="-4213" y="2276872"/>
                <a:ext cx="2257740" cy="2232248"/>
              </a:xfrm>
              <a:prstGeom prst="line">
                <a:avLst/>
              </a:prstGeom>
              <a:ln w="28575"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flipH="1">
                <a:off x="2411760" y="4608416"/>
                <a:ext cx="2239437" cy="2249584"/>
              </a:xfrm>
              <a:prstGeom prst="line">
                <a:avLst/>
              </a:prstGeom>
              <a:ln w="28575"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flipH="1" flipV="1">
                <a:off x="0" y="0"/>
                <a:ext cx="6876256" cy="6858000"/>
              </a:xfrm>
              <a:prstGeom prst="line">
                <a:avLst/>
              </a:prstGeom>
              <a:ln w="28575"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3648631" y="5607404"/>
                <a:ext cx="1296144" cy="1247971"/>
              </a:xfrm>
              <a:prstGeom prst="line">
                <a:avLst/>
              </a:prstGeom>
              <a:ln w="28575">
                <a:solidFill>
                  <a:schemeClr val="tx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Прямая соединительная линия 42"/>
            <p:cNvCxnSpPr/>
            <p:nvPr/>
          </p:nvCxnSpPr>
          <p:spPr>
            <a:xfrm>
              <a:off x="7236296" y="4336126"/>
              <a:ext cx="1907704" cy="1915309"/>
            </a:xfrm>
            <a:prstGeom prst="line">
              <a:avLst/>
            </a:prstGeom>
            <a:ln w="28575">
              <a:solidFill>
                <a:schemeClr val="tx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 flipV="1">
              <a:off x="7380312" y="2852936"/>
              <a:ext cx="1763688" cy="1872208"/>
            </a:xfrm>
            <a:prstGeom prst="line">
              <a:avLst/>
            </a:prstGeom>
            <a:ln w="28575">
              <a:solidFill>
                <a:schemeClr val="tx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 flipH="1">
              <a:off x="0" y="877602"/>
              <a:ext cx="899592" cy="895214"/>
            </a:xfrm>
            <a:prstGeom prst="line">
              <a:avLst/>
            </a:prstGeom>
            <a:ln w="28575">
              <a:solidFill>
                <a:schemeClr val="tx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3" name="Прямая соединительная линия 152"/>
          <p:cNvCxnSpPr/>
          <p:nvPr/>
        </p:nvCxnSpPr>
        <p:spPr>
          <a:xfrm>
            <a:off x="0" y="4509120"/>
            <a:ext cx="2425977" cy="2346255"/>
          </a:xfrm>
          <a:prstGeom prst="line">
            <a:avLst/>
          </a:prstGeom>
          <a:ln w="28575">
            <a:solidFill>
              <a:schemeClr val="tx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/>
          <p:cNvCxnSpPr/>
          <p:nvPr/>
        </p:nvCxnSpPr>
        <p:spPr>
          <a:xfrm>
            <a:off x="899592" y="3645024"/>
            <a:ext cx="864096" cy="86409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 flipH="1">
            <a:off x="899592" y="4509120"/>
            <a:ext cx="864096" cy="864096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flipH="1">
            <a:off x="3662848" y="6231389"/>
            <a:ext cx="648072" cy="626611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8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972034" y="424699"/>
            <a:ext cx="6466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Школьный холдинг 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5" name="Знак завершения 4"/>
          <p:cNvSpPr/>
          <p:nvPr/>
        </p:nvSpPr>
        <p:spPr>
          <a:xfrm>
            <a:off x="1972034" y="4085329"/>
            <a:ext cx="5040560" cy="935367"/>
          </a:xfrm>
          <a:prstGeom prst="flowChartTerminator">
            <a:avLst/>
          </a:prstGeom>
          <a:solidFill>
            <a:schemeClr val="accent2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PR-</a:t>
            </a:r>
            <a:r>
              <a:rPr lang="ru-RU" sz="2800" dirty="0" err="1" smtClean="0">
                <a:solidFill>
                  <a:schemeClr val="tx2">
                    <a:lumMod val="25000"/>
                  </a:schemeClr>
                </a:solidFill>
              </a:rPr>
              <a:t>агенство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3" name="Знак завершения 32"/>
          <p:cNvSpPr/>
          <p:nvPr/>
        </p:nvSpPr>
        <p:spPr>
          <a:xfrm>
            <a:off x="1894918" y="3132036"/>
            <a:ext cx="5040560" cy="935367"/>
          </a:xfrm>
          <a:prstGeom prst="flowChartTerminator">
            <a:avLst/>
          </a:prstGeom>
          <a:solidFill>
            <a:schemeClr val="accent2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>
                    <a:lumMod val="25000"/>
                  </a:schemeClr>
                </a:solidFill>
              </a:rPr>
              <a:t>Корреспондентские пункты в классах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4" name="Знак завершения 33"/>
          <p:cNvSpPr/>
          <p:nvPr/>
        </p:nvSpPr>
        <p:spPr>
          <a:xfrm>
            <a:off x="1894918" y="2178743"/>
            <a:ext cx="5040560" cy="935367"/>
          </a:xfrm>
          <a:prstGeom prst="flowChartTerminator">
            <a:avLst/>
          </a:prstGeom>
          <a:solidFill>
            <a:schemeClr val="accent2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>
                    <a:lumMod val="25000"/>
                  </a:schemeClr>
                </a:solidFill>
              </a:rPr>
              <a:t>Пресс-центр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5" name="Знак завершения 34"/>
          <p:cNvSpPr/>
          <p:nvPr/>
        </p:nvSpPr>
        <p:spPr>
          <a:xfrm>
            <a:off x="1894918" y="1239317"/>
            <a:ext cx="5040560" cy="935367"/>
          </a:xfrm>
          <a:prstGeom prst="flowChartTerminator">
            <a:avLst/>
          </a:prstGeom>
          <a:solidFill>
            <a:schemeClr val="accent2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>
                    <a:lumMod val="25000"/>
                  </a:schemeClr>
                </a:solidFill>
              </a:rPr>
              <a:t>Совет </a:t>
            </a:r>
            <a:r>
              <a:rPr lang="ru-RU" sz="2800" dirty="0" err="1" smtClean="0">
                <a:solidFill>
                  <a:schemeClr val="tx2">
                    <a:lumMod val="25000"/>
                  </a:schemeClr>
                </a:solidFill>
              </a:rPr>
              <a:t>медиахолдинга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6" name="Знак завершения 35"/>
          <p:cNvSpPr/>
          <p:nvPr/>
        </p:nvSpPr>
        <p:spPr>
          <a:xfrm>
            <a:off x="1968499" y="5033051"/>
            <a:ext cx="5040560" cy="935367"/>
          </a:xfrm>
          <a:prstGeom prst="flowChartTerminator">
            <a:avLst/>
          </a:prstGeom>
          <a:solidFill>
            <a:schemeClr val="accent2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>
                    <a:lumMod val="25000"/>
                  </a:schemeClr>
                </a:solidFill>
              </a:rPr>
              <a:t>Служба распространения</a:t>
            </a:r>
            <a:endParaRPr lang="ru-RU" sz="2800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18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36652" y="2054984"/>
            <a:ext cx="74592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chemeClr val="tx2">
                    <a:lumMod val="25000"/>
                  </a:schemeClr>
                </a:solidFill>
              </a:rPr>
              <a:t>Как это делать</a:t>
            </a:r>
            <a:r>
              <a:rPr lang="ru-RU" sz="7200" b="1" smtClean="0">
                <a:solidFill>
                  <a:schemeClr val="tx2">
                    <a:lumMod val="25000"/>
                  </a:schemeClr>
                </a:solidFill>
              </a:rPr>
              <a:t>? </a:t>
            </a:r>
          </a:p>
          <a:p>
            <a:pPr algn="ctr"/>
            <a:r>
              <a:rPr lang="ru-RU" sz="7200" b="1" dirty="0" smtClean="0">
                <a:solidFill>
                  <a:schemeClr val="tx2">
                    <a:lumMod val="25000"/>
                  </a:schemeClr>
                </a:solidFill>
              </a:rPr>
              <a:t>А что мешает?</a:t>
            </a:r>
            <a:endParaRPr lang="ru-RU" sz="72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40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76" y="223167"/>
            <a:ext cx="1522435" cy="159720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28806" y="728859"/>
            <a:ext cx="2478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Контакты: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016" y="1675434"/>
            <a:ext cx="75351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Карзубов Дмитрий Николаевич</a:t>
            </a:r>
            <a:endParaRPr lang="ru-RU" sz="3200" dirty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руководитель проекта</a:t>
            </a:r>
            <a:endParaRPr lang="en-US" sz="3200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2">
                    <a:lumMod val="25000"/>
                  </a:schemeClr>
                </a:solidFill>
              </a:rPr>
              <a:t>8(964) 530-08-97</a:t>
            </a:r>
            <a:endParaRPr lang="ru-RU" sz="3200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en-US" sz="3200" dirty="0" err="1" smtClean="0">
                <a:solidFill>
                  <a:schemeClr val="tx2">
                    <a:lumMod val="25000"/>
                  </a:schemeClr>
                </a:solidFill>
              </a:rPr>
              <a:t>dn.karzubov@mpgu.edu</a:t>
            </a:r>
            <a:endParaRPr lang="ru-RU" sz="3200" dirty="0">
              <a:solidFill>
                <a:schemeClr val="tx2">
                  <a:lumMod val="25000"/>
                </a:schemeClr>
              </a:solidFill>
            </a:endParaRPr>
          </a:p>
          <a:p>
            <a:endParaRPr lang="ru-RU" sz="3200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ru-RU" sz="3200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17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76" y="223167"/>
            <a:ext cx="1522435" cy="159720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03504" y="1712962"/>
            <a:ext cx="74449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Рады сотрудничеству в рамках проекта Всероссийская школа вожатых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9980"/>
            <a:ext cx="9144000" cy="31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58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64077" y="1720840"/>
            <a:ext cx="83808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Школьный 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пресс-центр – 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это организованное сообщество детей и подростков, которые под руководством </a:t>
            </a:r>
            <a:r>
              <a:rPr lang="ru-RU" sz="2400" dirty="0" err="1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медиапедагога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 или вожатого, который имеет соответствующие </a:t>
            </a:r>
            <a:r>
              <a:rPr lang="ru-RU" sz="2400" dirty="0" err="1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медиакомпетенции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, на основании партнерства и сотрудничества привлекаются к обсуждению и участию в решении школьных и </a:t>
            </a:r>
            <a:r>
              <a:rPr lang="ru-RU" sz="2400" dirty="0" err="1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внеучебных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  <a:latin typeface="Times New Roman" charset="0"/>
                <a:ea typeface="Calibri" charset="0"/>
              </a:rPr>
              <a:t> проблем социального характера, отражению их в информационной среде с помощью средств коммуникации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37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0871" y="1535551"/>
            <a:ext cx="84940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smtClean="0">
                <a:solidFill>
                  <a:schemeClr val="tx2">
                    <a:lumMod val="25000"/>
                  </a:schemeClr>
                </a:solidFill>
              </a:rPr>
              <a:t>формирование 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социальной активности обучающихся через творческое отношение к делу, деятельное отношение к жизни, осознание гуманистических идеалов и ценностей, через умение действовать в соответствии с этическими нормами, конструктивно преобразовывать действительность. В рамках этой деятельности происходит расширение кругозора школьника, процесс познания и самопознания подростками противоречий современной жизни, а также развиваются коммуникативные умения и навыки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691774" y="514894"/>
            <a:ext cx="6203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tx2">
                    <a:lumMod val="25000"/>
                  </a:schemeClr>
                </a:solidFill>
              </a:rPr>
              <a:t>Цель работы пресс-центра</a:t>
            </a:r>
          </a:p>
        </p:txBody>
      </p:sp>
    </p:spTree>
    <p:extLst>
      <p:ext uri="{BB962C8B-B14F-4D97-AF65-F5344CB8AC3E}">
        <p14:creationId xmlns:p14="http://schemas.microsoft.com/office/powerpoint/2010/main" val="164925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7701" y="1835020"/>
            <a:ext cx="87276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личностно-ориентированный подход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.;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err="1">
                <a:solidFill>
                  <a:schemeClr val="tx2">
                    <a:lumMod val="25000"/>
                  </a:schemeClr>
                </a:solidFill>
              </a:rPr>
              <a:t>деятельностный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 характер 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работы; 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ориентация на проектную профессиональную деятельность;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формирование самостоятельности у учащихся, приобретение ими навыков по принятию управленческих решений.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59832" y="467792"/>
            <a:ext cx="2481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Принципы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27560" y="2112533"/>
            <a:ext cx="48203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1. Информационная</a:t>
            </a:r>
          </a:p>
          <a:p>
            <a:pPr lvl="0"/>
            <a:endParaRPr lang="ru-RU" sz="3600" b="1" dirty="0" smtClean="0">
              <a:solidFill>
                <a:schemeClr val="tx2">
                  <a:lumMod val="25000"/>
                </a:schemeClr>
              </a:solidFill>
            </a:endParaRPr>
          </a:p>
          <a:p>
            <a:pPr lvl="0"/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  <a:p>
            <a:pPr lvl="0"/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</a:rPr>
              <a:t>2.  </a:t>
            </a:r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Проблемная</a:t>
            </a:r>
            <a:endParaRPr lang="ru-RU" sz="36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59832" y="467792"/>
            <a:ext cx="1762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Задачи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5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813968" y="392781"/>
            <a:ext cx="5051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Примерная структура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4027" y="1729669"/>
            <a:ext cx="5883970" cy="9361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Редакционный совет пресс-центра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97588" y="2539891"/>
            <a:ext cx="5883970" cy="9361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Корреспонденты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624279" y="3350112"/>
            <a:ext cx="5883970" cy="9361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Корреспонденты в классах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243639" y="4202473"/>
            <a:ext cx="5883970" cy="9361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Служба распространения СМИ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54125" y="5012181"/>
            <a:ext cx="5883970" cy="9361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Служба связей с общественностью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02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20209" y="2357154"/>
            <a:ext cx="749211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2">
                    <a:lumMod val="25000"/>
                  </a:schemeClr>
                </a:solidFill>
              </a:rPr>
              <a:t>Руководитель пресс-службы </a:t>
            </a:r>
            <a:endParaRPr lang="ru-RU" sz="2400" b="1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</a:rPr>
              <a:t>Корреспонденты </a:t>
            </a:r>
            <a:r>
              <a:rPr lang="ru-RU" sz="2400" b="1" dirty="0">
                <a:solidFill>
                  <a:schemeClr val="tx2">
                    <a:lumMod val="25000"/>
                  </a:schemeClr>
                </a:solidFill>
              </a:rPr>
              <a:t>и корреспонденты в классах </a:t>
            </a:r>
            <a:endParaRPr lang="ru-RU" sz="2400" b="1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контент-менеджеры </a:t>
            </a:r>
            <a:r>
              <a:rPr lang="ru-RU" sz="2400" dirty="0">
                <a:solidFill>
                  <a:schemeClr val="tx2">
                    <a:lumMod val="25000"/>
                  </a:schemeClr>
                </a:solidFill>
              </a:rPr>
              <a:t>Интернет-сайта, </a:t>
            </a:r>
            <a:endParaRPr lang="ru-RU" sz="2400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верстальщик 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фотокорреспондент </a:t>
            </a:r>
          </a:p>
          <a:p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</a:rPr>
              <a:t>Сотрудники </a:t>
            </a:r>
            <a:r>
              <a:rPr lang="ru-RU" sz="2400" b="1" dirty="0">
                <a:solidFill>
                  <a:schemeClr val="tx2">
                    <a:lumMod val="25000"/>
                  </a:schemeClr>
                </a:solidFill>
              </a:rPr>
              <a:t>служба распространения </a:t>
            </a: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</a:rPr>
              <a:t>СМИ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ru-RU" sz="2400" b="1" dirty="0">
                <a:solidFill>
                  <a:schemeClr val="tx2">
                    <a:lumMod val="25000"/>
                  </a:schemeClr>
                </a:solidFill>
              </a:rPr>
              <a:t>Сотрудники службы связей с </a:t>
            </a: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</a:rPr>
              <a:t>общественностью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00136" y="178820"/>
            <a:ext cx="639790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Должностные обязанности 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сотрудников 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школьного пресс-центра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38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27560" y="2112533"/>
            <a:ext cx="7176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Организационный;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Мониторинг и изучение общественного мнения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учеников, учителей и родителей;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Планирование.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03528" y="235173"/>
            <a:ext cx="61498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25000"/>
                  </a:schemeClr>
                </a:solidFill>
              </a:rPr>
              <a:t>Основной функционал пресс-центра</a:t>
            </a:r>
            <a:r>
              <a:rPr lang="ru-RU" sz="3600" dirty="0">
                <a:solidFill>
                  <a:schemeClr val="tx2">
                    <a:lumMod val="25000"/>
                  </a:schemeClr>
                </a:solidFill>
              </a:rPr>
              <a:t> 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68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spect="1"/>
          </p:cNvSpPr>
          <p:nvPr/>
        </p:nvSpPr>
        <p:spPr>
          <a:xfrm>
            <a:off x="-5736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shade val="30000"/>
                  <a:satMod val="115000"/>
                </a:schemeClr>
              </a:gs>
              <a:gs pos="50000">
                <a:schemeClr val="tx1">
                  <a:lumMod val="85000"/>
                  <a:shade val="67500"/>
                  <a:satMod val="115000"/>
                </a:schemeClr>
              </a:gs>
              <a:gs pos="100000">
                <a:schemeClr val="tx1">
                  <a:lumMod val="8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1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837742" y="6533390"/>
            <a:ext cx="527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© Московский педагогический государственный университет, </a:t>
            </a:r>
            <a:r>
              <a:rPr lang="ru-RU" sz="1200" dirty="0" smtClean="0">
                <a:solidFill>
                  <a:schemeClr val="bg1"/>
                </a:solidFill>
              </a:rPr>
              <a:t>201</a:t>
            </a:r>
            <a:r>
              <a:rPr lang="ru-RU" sz="1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-1357048" y="5237942"/>
            <a:ext cx="2714096" cy="1620058"/>
            <a:chOff x="-8478" y="152758"/>
            <a:chExt cx="2714096" cy="162005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11" name="Группа 10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17" name="Ромб 16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Ромб 17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Ромб 18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2" name="Группа 11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13" name="Ромб 12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4" name="Ромб 13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" name="Ромб 14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" name="Ромб 15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10" name="Прямая соединительная линия 9"/>
            <p:cNvCxnSpPr>
              <a:stCxn id="18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 rot="10800000">
            <a:off x="7751942" y="0"/>
            <a:ext cx="2714096" cy="1620058"/>
            <a:chOff x="-8478" y="152758"/>
            <a:chExt cx="2714096" cy="162005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8478" y="152758"/>
              <a:ext cx="2714096" cy="1568365"/>
              <a:chOff x="-1227" y="-18641"/>
              <a:chExt cx="2714096" cy="1568365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-1227" y="-4067"/>
                <a:ext cx="1721124" cy="1200819"/>
                <a:chOff x="-1227" y="-4067"/>
                <a:chExt cx="1721124" cy="1200819"/>
              </a:xfrm>
            </p:grpSpPr>
            <p:sp>
              <p:nvSpPr>
                <p:cNvPr id="29" name="Ромб 28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0" name="Ромб 29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Ромб 30"/>
                <p:cNvSpPr/>
                <p:nvPr/>
              </p:nvSpPr>
              <p:spPr>
                <a:xfrm>
                  <a:off x="-1227" y="-4067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4" name="Группа 23"/>
              <p:cNvGrpSpPr/>
              <p:nvPr/>
            </p:nvGrpSpPr>
            <p:grpSpPr>
              <a:xfrm rot="5400000">
                <a:off x="1137998" y="-25147"/>
                <a:ext cx="1568365" cy="1581377"/>
                <a:chOff x="151532" y="-152959"/>
                <a:chExt cx="1568365" cy="1581377"/>
              </a:xfrm>
            </p:grpSpPr>
            <p:sp>
              <p:nvSpPr>
                <p:cNvPr id="25" name="Ромб 24"/>
                <p:cNvSpPr/>
                <p:nvPr/>
              </p:nvSpPr>
              <p:spPr>
                <a:xfrm>
                  <a:off x="532273" y="0"/>
                  <a:ext cx="1187624" cy="1196752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Ромб 25"/>
                <p:cNvSpPr/>
                <p:nvPr/>
              </p:nvSpPr>
              <p:spPr>
                <a:xfrm>
                  <a:off x="292256" y="598376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Ромб 26"/>
                <p:cNvSpPr/>
                <p:nvPr/>
              </p:nvSpPr>
              <p:spPr>
                <a:xfrm>
                  <a:off x="151532" y="-152959"/>
                  <a:ext cx="761483" cy="751334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Ромб 27"/>
                <p:cNvSpPr/>
                <p:nvPr/>
              </p:nvSpPr>
              <p:spPr>
                <a:xfrm>
                  <a:off x="1124770" y="953218"/>
                  <a:ext cx="468000" cy="475200"/>
                </a:xfrm>
                <a:prstGeom prst="diamond">
                  <a:avLst/>
                </a:prstGeom>
                <a:noFill/>
                <a:ln w="28575">
                  <a:solidFill>
                    <a:schemeClr val="accent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cxnSp>
          <p:nvCxnSpPr>
            <p:cNvPr id="22" name="Прямая соединительная линия 21"/>
            <p:cNvCxnSpPr>
              <a:stCxn id="30" idx="2"/>
            </p:cNvCxnSpPr>
            <p:nvPr/>
          </p:nvCxnSpPr>
          <p:spPr>
            <a:xfrm flipH="1">
              <a:off x="0" y="1244975"/>
              <a:ext cx="519005" cy="5278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Рисунок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4" y="152235"/>
            <a:ext cx="1226536" cy="128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27560" y="2112533"/>
            <a:ext cx="7176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стенная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газета;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школьная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газета;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школьный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журнал;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школьное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радио;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школьное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телевидение;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школьный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сайт;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>
                <a:solidFill>
                  <a:schemeClr val="tx2">
                    <a:lumMod val="25000"/>
                  </a:schemeClr>
                </a:solidFill>
              </a:rPr>
              <a:t>школьный </a:t>
            </a:r>
            <a:r>
              <a:rPr lang="ru-RU" sz="3200" dirty="0" smtClean="0">
                <a:solidFill>
                  <a:schemeClr val="tx2">
                    <a:lumMod val="25000"/>
                  </a:schemeClr>
                </a:solidFill>
              </a:rPr>
              <a:t>холдинг. </a:t>
            </a:r>
            <a:endParaRPr lang="ru-RU" sz="32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11897" y="223006"/>
            <a:ext cx="6466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25000"/>
                  </a:schemeClr>
                </a:solidFill>
              </a:rPr>
              <a:t>Возможные продукты деятельности пресс-центра</a:t>
            </a:r>
            <a:r>
              <a:rPr lang="ru-RU" sz="3600" dirty="0">
                <a:solidFill>
                  <a:schemeClr val="tx2">
                    <a:lumMod val="25000"/>
                  </a:schemeClr>
                </a:solidFill>
              </a:rPr>
              <a:t> </a:t>
            </a:r>
            <a:endParaRPr lang="ru-RU" sz="36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84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tx1">
                <a:lumMod val="85000"/>
                <a:shade val="30000"/>
                <a:satMod val="115000"/>
              </a:schemeClr>
            </a:gs>
            <a:gs pos="50000">
              <a:schemeClr val="tx1">
                <a:lumMod val="85000"/>
                <a:shade val="67500"/>
                <a:satMod val="115000"/>
              </a:schemeClr>
            </a:gs>
            <a:gs pos="100000">
              <a:schemeClr val="tx1">
                <a:lumMod val="85000"/>
                <a:shade val="100000"/>
                <a:satMod val="115000"/>
              </a:schemeClr>
            </a:gs>
          </a:gsLst>
          <a:lin ang="10800000" scaled="1"/>
          <a:tileRect/>
        </a:gradFill>
        <a:ln w="3175">
          <a:solidFill>
            <a:schemeClr val="tx1">
              <a:lumMod val="75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2955</TotalTime>
  <Words>799</Words>
  <Application>Microsoft Macintosh PowerPoint</Application>
  <PresentationFormat>Экран (4:3)</PresentationFormat>
  <Paragraphs>94</Paragraphs>
  <Slides>13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Calibri</vt:lpstr>
      <vt:lpstr>Georgia</vt:lpstr>
      <vt:lpstr>Times New Roman</vt:lpstr>
      <vt:lpstr>Trebuchet MS</vt:lpstr>
      <vt:lpstr>Arial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Yarosh Max</dc:creator>
  <cp:lastModifiedBy>пользователь Microsoft Office</cp:lastModifiedBy>
  <cp:revision>64</cp:revision>
  <cp:lastPrinted>2017-04-14T09:20:41Z</cp:lastPrinted>
  <dcterms:created xsi:type="dcterms:W3CDTF">2016-09-25T08:28:08Z</dcterms:created>
  <dcterms:modified xsi:type="dcterms:W3CDTF">2017-09-28T05:49:32Z</dcterms:modified>
</cp:coreProperties>
</file>