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A907E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50EA462-1810-43DC-B7DD-97D4E535790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2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3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92F1E-24E3-4A39-B8F1-7995C23319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298DC-5E15-4989-90EA-C20C50C65B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DDF84-E0C8-4AA1-B332-900DB88B59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F0D02-4AF1-4E1F-B31D-6E88156CD2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456A9-1ABA-4BC1-94FB-0394CB76E0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1573A-6F72-4EF0-B859-892BE5B4CF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B7A7B-A10E-4EB1-9B7E-BECD592F4E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AB934-740E-4F31-874B-EE50C9C691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F2E1C-6195-49F8-92BD-2C9B474AF4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82D84-4ED9-4C2C-A720-4EB14DACA6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BCC44C-A23D-49C5-BCD8-24E9E753F8C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1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2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3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2276872"/>
            <a:ext cx="6032500" cy="2057400"/>
          </a:xfrm>
        </p:spPr>
        <p:txBody>
          <a:bodyPr/>
          <a:lstStyle/>
          <a:p>
            <a:r>
              <a:rPr lang="ru-RU" sz="3600" b="1" dirty="0"/>
              <a:t>Сравнение дробей.</a:t>
            </a:r>
          </a:p>
          <a:p>
            <a:r>
              <a:rPr lang="ru-RU" sz="3600" b="1" dirty="0"/>
              <a:t>Правильные и неправильные дроби.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476375" y="1628775"/>
            <a:ext cx="1727200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Freeform 13"/>
          <p:cNvSpPr>
            <a:spLocks/>
          </p:cNvSpPr>
          <p:nvPr/>
        </p:nvSpPr>
        <p:spPr bwMode="auto">
          <a:xfrm>
            <a:off x="2339975" y="1628775"/>
            <a:ext cx="863600" cy="1800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34"/>
              </a:cxn>
              <a:cxn ang="0">
                <a:pos x="544" y="1134"/>
              </a:cxn>
              <a:cxn ang="0">
                <a:pos x="544" y="0"/>
              </a:cxn>
              <a:cxn ang="0">
                <a:pos x="0" y="0"/>
              </a:cxn>
            </a:cxnLst>
            <a:rect l="0" t="0" r="r" b="b"/>
            <a:pathLst>
              <a:path w="544" h="1134">
                <a:moveTo>
                  <a:pt x="0" y="0"/>
                </a:moveTo>
                <a:lnTo>
                  <a:pt x="0" y="1134"/>
                </a:lnTo>
                <a:lnTo>
                  <a:pt x="544" y="1134"/>
                </a:lnTo>
                <a:lnTo>
                  <a:pt x="54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971550" y="549275"/>
            <a:ext cx="417671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Какая часть фигуры </a:t>
            </a:r>
          </a:p>
          <a:p>
            <a:pPr algn="ctr"/>
            <a:r>
              <a:rPr lang="ru-RU" sz="2400"/>
              <a:t>закрашена красным цветом?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476375" y="2492375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140200" y="1989138"/>
            <a:ext cx="9366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1</a:t>
            </a:r>
          </a:p>
          <a:p>
            <a:pPr algn="ctr"/>
            <a:r>
              <a:rPr lang="ru-RU" sz="3200"/>
              <a:t>2</a:t>
            </a:r>
            <a:endParaRPr lang="ru-RU" sz="3200" u="sng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356100" y="2708275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011863" y="1989138"/>
            <a:ext cx="9366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2</a:t>
            </a:r>
          </a:p>
          <a:p>
            <a:pPr algn="ctr"/>
            <a:r>
              <a:rPr lang="ru-RU" sz="3200"/>
              <a:t>4</a:t>
            </a:r>
            <a:endParaRPr lang="ru-RU" sz="3200" u="sng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6227763" y="2708275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364163" y="2349500"/>
            <a:ext cx="50323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/>
              <a:t>=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1116013" y="4437063"/>
            <a:ext cx="67691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3" name="Oval 23"/>
          <p:cNvSpPr>
            <a:spLocks noChangeArrowheads="1"/>
          </p:cNvSpPr>
          <p:nvPr/>
        </p:nvSpPr>
        <p:spPr bwMode="auto">
          <a:xfrm>
            <a:off x="1042988" y="43656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6877050" y="43656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900113" y="3716338"/>
            <a:ext cx="5048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/>
              <a:t>0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6732588" y="3716338"/>
            <a:ext cx="5048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/>
              <a:t>1</a:t>
            </a:r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3203575" y="4221163"/>
            <a:ext cx="0" cy="36036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5292725" y="4221163"/>
            <a:ext cx="0" cy="36036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2987675" y="3573463"/>
            <a:ext cx="5048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/>
              <a:t>А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2051050" y="4724400"/>
            <a:ext cx="9366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1</a:t>
            </a:r>
          </a:p>
          <a:p>
            <a:pPr algn="ctr"/>
            <a:r>
              <a:rPr lang="ru-RU" sz="3200"/>
              <a:t>3</a:t>
            </a:r>
            <a:endParaRPr lang="ru-RU" sz="3200" u="sng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2268538" y="5445125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2124075" y="4221163"/>
            <a:ext cx="0" cy="36036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3203575" y="4221163"/>
            <a:ext cx="0" cy="36036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4211638" y="4221163"/>
            <a:ext cx="0" cy="36036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5292725" y="4221163"/>
            <a:ext cx="0" cy="36036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6156325" y="4221163"/>
            <a:ext cx="0" cy="36036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3635375" y="4724400"/>
            <a:ext cx="9366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2</a:t>
            </a:r>
          </a:p>
          <a:p>
            <a:pPr algn="ctr"/>
            <a:r>
              <a:rPr lang="ru-RU" sz="3200"/>
              <a:t>6</a:t>
            </a:r>
            <a:endParaRPr lang="ru-RU" sz="3200" u="sng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3851275" y="5445125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3059113" y="5157788"/>
            <a:ext cx="5032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/>
              <a:t>=</a:t>
            </a:r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5003800" y="4868863"/>
            <a:ext cx="3455988" cy="1584325"/>
          </a:xfrm>
          <a:prstGeom prst="rect">
            <a:avLst/>
          </a:prstGeom>
          <a:solidFill>
            <a:srgbClr val="EA907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Вывод:</a:t>
            </a:r>
          </a:p>
          <a:p>
            <a:pPr algn="ctr"/>
            <a:r>
              <a:rPr lang="ru-RU" sz="2400" b="1"/>
              <a:t>Две равные дроби </a:t>
            </a:r>
          </a:p>
          <a:p>
            <a:pPr algn="ctr"/>
            <a:r>
              <a:rPr lang="ru-RU" sz="2400" b="1"/>
              <a:t>обозначают одно </a:t>
            </a:r>
          </a:p>
          <a:p>
            <a:pPr algn="ctr"/>
            <a:r>
              <a:rPr lang="ru-RU" sz="2400" b="1"/>
              <a:t>и то же число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 animBg="1"/>
      <p:bldP spid="10264" grpId="0" animBg="1"/>
      <p:bldP spid="10265" grpId="0" animBg="1"/>
      <p:bldP spid="10266" grpId="0" animBg="1"/>
      <p:bldP spid="10267" grpId="0" animBg="1"/>
      <p:bldP spid="10268" grpId="0" animBg="1"/>
      <p:bldP spid="10269" grpId="0" animBg="1"/>
      <p:bldP spid="10270" grpId="0" animBg="1"/>
      <p:bldP spid="10272" grpId="0" animBg="1"/>
      <p:bldP spid="10273" grpId="0" animBg="1"/>
      <p:bldP spid="10274" grpId="0" animBg="1"/>
      <p:bldP spid="10275" grpId="0" animBg="1"/>
      <p:bldP spid="10276" grpId="0" animBg="1"/>
      <p:bldP spid="10277" grpId="0" animBg="1"/>
      <p:bldP spid="10278" grpId="0" animBg="1"/>
      <p:bldP spid="10278" grpId="2" animBg="1"/>
      <p:bldP spid="10279" grpId="0" animBg="1"/>
      <p:bldP spid="10279" grpId="1" animBg="1"/>
      <p:bldP spid="10280" grpId="0" animBg="1"/>
      <p:bldP spid="102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11188" y="1052513"/>
            <a:ext cx="1944687" cy="194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187450" y="1052513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1908175" y="1052513"/>
            <a:ext cx="647700" cy="1944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25"/>
              </a:cxn>
              <a:cxn ang="0">
                <a:pos x="408" y="1225"/>
              </a:cxn>
              <a:cxn ang="0">
                <a:pos x="408" y="0"/>
              </a:cxn>
              <a:cxn ang="0">
                <a:pos x="0" y="0"/>
              </a:cxn>
            </a:cxnLst>
            <a:rect l="0" t="0" r="r" b="b"/>
            <a:pathLst>
              <a:path w="408" h="1225">
                <a:moveTo>
                  <a:pt x="0" y="0"/>
                </a:moveTo>
                <a:lnTo>
                  <a:pt x="0" y="1225"/>
                </a:lnTo>
                <a:lnTo>
                  <a:pt x="408" y="1225"/>
                </a:lnTo>
                <a:lnTo>
                  <a:pt x="40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203575" y="260350"/>
            <a:ext cx="417671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Какая часть фигуры </a:t>
            </a:r>
          </a:p>
          <a:p>
            <a:pPr algn="ctr"/>
            <a:r>
              <a:rPr lang="ru-RU" sz="2400"/>
              <a:t>закрашена красным цветом?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203575" y="1268413"/>
            <a:ext cx="9366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1</a:t>
            </a:r>
          </a:p>
          <a:p>
            <a:pPr algn="ctr"/>
            <a:r>
              <a:rPr lang="ru-RU" sz="3200"/>
              <a:t>3</a:t>
            </a:r>
            <a:endParaRPr lang="ru-RU" sz="3200" u="sng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419475" y="206057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11188" y="170021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611188" y="2349500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5003800" y="1268413"/>
            <a:ext cx="9366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3</a:t>
            </a:r>
          </a:p>
          <a:p>
            <a:pPr algn="ctr"/>
            <a:r>
              <a:rPr lang="ru-RU" sz="3200"/>
              <a:t>9</a:t>
            </a:r>
            <a:endParaRPr lang="ru-RU" sz="3200" u="sng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5219700" y="206057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4284663" y="1700213"/>
            <a:ext cx="5032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/>
              <a:t>=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011863" y="3284538"/>
            <a:ext cx="2592387" cy="23764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7308850" y="32845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6588125" y="32845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1" name="Freeform 23"/>
          <p:cNvSpPr>
            <a:spLocks/>
          </p:cNvSpPr>
          <p:nvPr/>
        </p:nvSpPr>
        <p:spPr bwMode="auto">
          <a:xfrm>
            <a:off x="7956550" y="3284538"/>
            <a:ext cx="647700" cy="2376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7"/>
              </a:cxn>
              <a:cxn ang="0">
                <a:pos x="408" y="1497"/>
              </a:cxn>
              <a:cxn ang="0">
                <a:pos x="408" y="0"/>
              </a:cxn>
              <a:cxn ang="0">
                <a:pos x="0" y="0"/>
              </a:cxn>
            </a:cxnLst>
            <a:rect l="0" t="0" r="r" b="b"/>
            <a:pathLst>
              <a:path w="408" h="1497">
                <a:moveTo>
                  <a:pt x="0" y="0"/>
                </a:moveTo>
                <a:lnTo>
                  <a:pt x="0" y="1497"/>
                </a:lnTo>
                <a:lnTo>
                  <a:pt x="408" y="1497"/>
                </a:lnTo>
                <a:lnTo>
                  <a:pt x="40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2411413" y="3573463"/>
            <a:ext cx="9366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3</a:t>
            </a:r>
          </a:p>
          <a:p>
            <a:pPr algn="ctr"/>
            <a:r>
              <a:rPr lang="ru-RU" sz="3200"/>
              <a:t>4</a:t>
            </a:r>
            <a:endParaRPr lang="ru-RU" sz="3200" u="sng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2627313" y="4292600"/>
            <a:ext cx="5762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6011863" y="4076700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6011863" y="4868863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4356100" y="3573463"/>
            <a:ext cx="9366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9</a:t>
            </a:r>
          </a:p>
          <a:p>
            <a:pPr algn="ctr"/>
            <a:r>
              <a:rPr lang="ru-RU" sz="3200"/>
              <a:t>12</a:t>
            </a:r>
            <a:endParaRPr lang="ru-RU" sz="3200" u="sng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4572000" y="4292600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563938" y="3933825"/>
            <a:ext cx="50323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/>
              <a:t>=</a:t>
            </a: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1547813" y="5516563"/>
            <a:ext cx="42481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Правила чтения </a:t>
            </a:r>
          </a:p>
          <a:p>
            <a:r>
              <a:rPr lang="ru-RU"/>
              <a:t>равенств и неравенств, </a:t>
            </a:r>
          </a:p>
          <a:p>
            <a:r>
              <a:rPr lang="ru-RU"/>
              <a:t>содержащих дробные числа. Стр. 147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12" grpId="0" animBg="1"/>
      <p:bldP spid="12314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Изображение 131"/>
          <p:cNvPicPr>
            <a:picLocks noChangeAspect="1" noChangeArrowheads="1"/>
          </p:cNvPicPr>
          <p:nvPr/>
        </p:nvPicPr>
        <p:blipFill>
          <a:blip r:embed="rId2" cstate="print"/>
          <a:srcRect l="16405" t="8948" r="6151" b="31317"/>
          <a:stretch>
            <a:fillRect/>
          </a:stretch>
        </p:blipFill>
        <p:spPr bwMode="auto">
          <a:xfrm>
            <a:off x="900113" y="1125538"/>
            <a:ext cx="2768600" cy="1957387"/>
          </a:xfrm>
          <a:prstGeom prst="rect">
            <a:avLst/>
          </a:prstGeom>
          <a:noFill/>
        </p:spPr>
      </p:pic>
      <p:pic>
        <p:nvPicPr>
          <p:cNvPr id="13317" name="Picture 5" descr="Изображение 132"/>
          <p:cNvPicPr>
            <a:picLocks noChangeAspect="1" noChangeArrowheads="1"/>
          </p:cNvPicPr>
          <p:nvPr/>
        </p:nvPicPr>
        <p:blipFill>
          <a:blip r:embed="rId3" cstate="print"/>
          <a:srcRect l="6210" t="10361" r="2484" b="10361"/>
          <a:stretch>
            <a:fillRect/>
          </a:stretch>
        </p:blipFill>
        <p:spPr bwMode="auto">
          <a:xfrm>
            <a:off x="4140200" y="1484313"/>
            <a:ext cx="4321175" cy="1798637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403350" y="3213100"/>
            <a:ext cx="9366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5</a:t>
            </a:r>
          </a:p>
          <a:p>
            <a:pPr algn="ctr"/>
            <a:r>
              <a:rPr lang="ru-RU" sz="3200"/>
              <a:t>5</a:t>
            </a:r>
            <a:endParaRPr lang="ru-RU" sz="3200" u="sng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619250" y="393382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643438" y="3213100"/>
            <a:ext cx="9366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2</a:t>
            </a:r>
          </a:p>
          <a:p>
            <a:pPr algn="ctr"/>
            <a:r>
              <a:rPr lang="ru-RU" sz="3200"/>
              <a:t>5</a:t>
            </a:r>
            <a:endParaRPr lang="ru-RU" sz="3200" u="sng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859338" y="3933825"/>
            <a:ext cx="5762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948488" y="3213100"/>
            <a:ext cx="9366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3</a:t>
            </a:r>
          </a:p>
          <a:p>
            <a:pPr algn="ctr"/>
            <a:r>
              <a:rPr lang="ru-RU" sz="3200"/>
              <a:t>5</a:t>
            </a:r>
            <a:endParaRPr lang="ru-RU" sz="3200" u="sng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7164388" y="3933825"/>
            <a:ext cx="5762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5940425" y="3573463"/>
            <a:ext cx="503238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400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6011863" y="3644900"/>
            <a:ext cx="360362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6011863" y="4005263"/>
            <a:ext cx="431800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835150" y="4868863"/>
            <a:ext cx="7058025" cy="16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/>
              <a:t>Вывод:</a:t>
            </a:r>
          </a:p>
          <a:p>
            <a:r>
              <a:rPr lang="ru-RU" sz="2400"/>
              <a:t>Из двух дробей с </a:t>
            </a:r>
            <a:r>
              <a:rPr lang="ru-RU" sz="2400">
                <a:solidFill>
                  <a:schemeClr val="tx2"/>
                </a:solidFill>
              </a:rPr>
              <a:t>одинаковыми</a:t>
            </a:r>
            <a:r>
              <a:rPr lang="ru-RU" sz="2400"/>
              <a:t> знаменателями</a:t>
            </a:r>
          </a:p>
          <a:p>
            <a:r>
              <a:rPr lang="ru-RU" sz="2400">
                <a:solidFill>
                  <a:srgbClr val="0000CC"/>
                </a:solidFill>
              </a:rPr>
              <a:t>больше</a:t>
            </a:r>
            <a:r>
              <a:rPr lang="ru-RU" sz="2400"/>
              <a:t> та, у которой </a:t>
            </a:r>
            <a:r>
              <a:rPr lang="ru-RU" sz="2400">
                <a:solidFill>
                  <a:srgbClr val="0000CC"/>
                </a:solidFill>
              </a:rPr>
              <a:t>числитель больше</a:t>
            </a:r>
            <a:r>
              <a:rPr lang="ru-RU" sz="2400"/>
              <a:t>, </a:t>
            </a:r>
          </a:p>
          <a:p>
            <a:r>
              <a:rPr lang="ru-RU" sz="2400"/>
              <a:t>и </a:t>
            </a:r>
            <a:r>
              <a:rPr lang="ru-RU" sz="2400">
                <a:solidFill>
                  <a:srgbClr val="008000"/>
                </a:solidFill>
              </a:rPr>
              <a:t>меньше</a:t>
            </a:r>
            <a:r>
              <a:rPr lang="ru-RU" sz="2400"/>
              <a:t> та, у которой </a:t>
            </a:r>
            <a:r>
              <a:rPr lang="ru-RU" sz="2400">
                <a:solidFill>
                  <a:srgbClr val="008000"/>
                </a:solidFill>
              </a:rPr>
              <a:t>числитель меньше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r>
              <a:rPr lang="ru-RU" sz="3600"/>
              <a:t>Правильные и </a:t>
            </a:r>
            <a:br>
              <a:rPr lang="ru-RU" sz="3600"/>
            </a:br>
            <a:r>
              <a:rPr lang="ru-RU" sz="3600"/>
              <a:t>неправильные дроби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68313" y="1700213"/>
            <a:ext cx="49672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/>
              <a:t>1,  3,  23,  45,   6,  78,  96,  104</a:t>
            </a:r>
          </a:p>
          <a:p>
            <a:r>
              <a:rPr lang="ru-RU" sz="2400"/>
              <a:t>6  7   54   84   26  88   98   288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39750" y="21336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971550" y="21336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403350" y="213360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051050" y="213360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627313" y="213360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203575" y="213360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851275" y="213360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4500563" y="2133600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468313" y="3068638"/>
            <a:ext cx="49672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/>
              <a:t>6,  8,  21,  42,   9,  68,  98,  104</a:t>
            </a:r>
          </a:p>
          <a:p>
            <a:r>
              <a:rPr lang="ru-RU" sz="2400"/>
              <a:t>2   3    5    14    5   28   96   100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539750" y="350043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971550" y="3500438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1403350" y="350043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1979613" y="350043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2627313" y="350043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3203575" y="350043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3851275" y="3500438"/>
            <a:ext cx="433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500563" y="3500438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5867400" y="1773238"/>
            <a:ext cx="23050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Числитель </a:t>
            </a:r>
          </a:p>
          <a:p>
            <a:pPr algn="ctr"/>
            <a:r>
              <a:rPr lang="ru-RU" b="1">
                <a:solidFill>
                  <a:schemeClr val="tx2"/>
                </a:solidFill>
              </a:rPr>
              <a:t>меньше </a:t>
            </a:r>
          </a:p>
          <a:p>
            <a:pPr algn="ctr"/>
            <a:r>
              <a:rPr lang="ru-RU"/>
              <a:t>знаменателя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5867400" y="3141663"/>
            <a:ext cx="23050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Числитель </a:t>
            </a:r>
          </a:p>
          <a:p>
            <a:pPr algn="ctr"/>
            <a:r>
              <a:rPr lang="ru-RU" b="1">
                <a:solidFill>
                  <a:srgbClr val="008000"/>
                </a:solidFill>
              </a:rPr>
              <a:t>больше</a:t>
            </a:r>
            <a:r>
              <a:rPr lang="ru-RU" b="1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ru-RU"/>
              <a:t>знаменателя</a:t>
            </a: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5292725" y="1268413"/>
            <a:ext cx="29511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tx2"/>
                </a:solidFill>
              </a:rPr>
              <a:t>Правильные дроби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5219700" y="4149725"/>
            <a:ext cx="29511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8000"/>
                </a:solidFill>
              </a:rPr>
              <a:t>Неправильные дроби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051050" y="5084763"/>
            <a:ext cx="3960813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/>
              <a:t>Определение стр. 151</a:t>
            </a: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6804025" y="4724400"/>
            <a:ext cx="9366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12</a:t>
            </a:r>
          </a:p>
          <a:p>
            <a:pPr algn="ctr"/>
            <a:r>
              <a:rPr lang="ru-RU" sz="3200"/>
              <a:t>12</a:t>
            </a:r>
            <a:endParaRPr lang="ru-RU" sz="3200" u="sng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7019925" y="5516563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8027988" y="4941888"/>
            <a:ext cx="576262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chemeClr val="tx2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3" grpId="0" animBg="1"/>
      <p:bldP spid="15384" grpId="0" animBg="1"/>
      <p:bldP spid="15385" grpId="0" animBg="1"/>
      <p:bldP spid="15386" grpId="0" animBg="1"/>
      <p:bldP spid="15388" grpId="0" animBg="1"/>
      <p:bldP spid="15389" grpId="0" animBg="1"/>
      <p:bldP spid="153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71550" y="981075"/>
            <a:ext cx="18002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3        </a:t>
            </a:r>
          </a:p>
          <a:p>
            <a:pPr algn="ctr"/>
            <a:r>
              <a:rPr lang="ru-RU" sz="3200"/>
              <a:t>10       </a:t>
            </a:r>
            <a:endParaRPr lang="ru-RU" sz="3200" u="sng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051050" y="1341438"/>
            <a:ext cx="649288" cy="7921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/>
              <a:t>1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116013" y="1700213"/>
            <a:ext cx="5762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1908175" y="1412875"/>
            <a:ext cx="215900" cy="2889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908175" y="1700213"/>
            <a:ext cx="215900" cy="2159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203575" y="1052513"/>
            <a:ext cx="18002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10        </a:t>
            </a:r>
          </a:p>
          <a:p>
            <a:pPr algn="ctr"/>
            <a:r>
              <a:rPr lang="ru-RU" sz="3200"/>
              <a:t>10       </a:t>
            </a:r>
            <a:endParaRPr lang="ru-RU" sz="3200" u="sng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284663" y="1412875"/>
            <a:ext cx="649287" cy="792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/>
              <a:t>1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419475" y="1773238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4067175" y="1700213"/>
            <a:ext cx="36036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067175" y="1844675"/>
            <a:ext cx="36036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724525" y="1125538"/>
            <a:ext cx="18002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/>
              <a:t> 18        </a:t>
            </a:r>
          </a:p>
          <a:p>
            <a:pPr algn="ctr"/>
            <a:r>
              <a:rPr lang="ru-RU" sz="3200"/>
              <a:t>10       </a:t>
            </a:r>
            <a:endParaRPr lang="ru-RU" sz="3200" u="sng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5867400" y="184467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6804025" y="1484313"/>
            <a:ext cx="649288" cy="7921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/>
              <a:t>1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516688" y="1628775"/>
            <a:ext cx="360362" cy="28733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6588125" y="1916113"/>
            <a:ext cx="360363" cy="2159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68313" y="2852738"/>
            <a:ext cx="251936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Правильная дробь </a:t>
            </a:r>
          </a:p>
          <a:p>
            <a:pPr algn="ctr"/>
            <a:r>
              <a:rPr lang="ru-RU" sz="2000" b="1">
                <a:solidFill>
                  <a:schemeClr val="tx2"/>
                </a:solidFill>
              </a:rPr>
              <a:t>меньше</a:t>
            </a:r>
            <a:r>
              <a:rPr lang="ru-RU" sz="2000" b="1"/>
              <a:t> 1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3276600" y="2924175"/>
            <a:ext cx="43195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Неправильная дробь </a:t>
            </a:r>
          </a:p>
          <a:p>
            <a:pPr algn="ctr"/>
            <a:r>
              <a:rPr lang="ru-RU" sz="2000" b="1">
                <a:solidFill>
                  <a:schemeClr val="tx2"/>
                </a:solidFill>
              </a:rPr>
              <a:t>больше </a:t>
            </a:r>
            <a:r>
              <a:rPr lang="ru-RU" sz="2000" b="1"/>
              <a:t>или</a:t>
            </a:r>
            <a:r>
              <a:rPr lang="ru-RU" sz="2000" b="1">
                <a:solidFill>
                  <a:schemeClr val="tx2"/>
                </a:solidFill>
              </a:rPr>
              <a:t> равна </a:t>
            </a:r>
            <a:r>
              <a:rPr lang="ru-RU" sz="2000" b="1"/>
              <a:t> 1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1331913" y="4221163"/>
            <a:ext cx="7056437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Объясни на примере, </a:t>
            </a:r>
          </a:p>
          <a:p>
            <a:pPr algn="ctr"/>
            <a:r>
              <a:rPr lang="ru-RU" sz="2400"/>
              <a:t>что означает неправильная дробь.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nimBg="1"/>
      <p:bldP spid="16401" grpId="0" animBg="1"/>
      <p:bldP spid="164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275" y="476672"/>
            <a:ext cx="741012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130</TotalTime>
  <Words>194</Words>
  <Application>Microsoft Office PowerPoint</Application>
  <PresentationFormat>Экран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Пастель</vt:lpstr>
      <vt:lpstr>Слайд 1</vt:lpstr>
      <vt:lpstr>Слайд 2</vt:lpstr>
      <vt:lpstr>Слайд 3</vt:lpstr>
      <vt:lpstr>Слайд 4</vt:lpstr>
      <vt:lpstr>Правильные и  неправильные дроби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в 5 классе</dc:title>
  <dc:creator>all</dc:creator>
  <cp:lastModifiedBy>user</cp:lastModifiedBy>
  <cp:revision>11</cp:revision>
  <dcterms:created xsi:type="dcterms:W3CDTF">2010-02-08T12:58:09Z</dcterms:created>
  <dcterms:modified xsi:type="dcterms:W3CDTF">2016-04-11T15:07:44Z</dcterms:modified>
</cp:coreProperties>
</file>