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7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EA907E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50EA462-1810-43DC-B7DD-97D4E5357909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9224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9225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26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27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9228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9229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30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31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32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33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9234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9235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6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7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9238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9239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40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41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42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43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9244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45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492F1E-24E3-4A39-B8F1-7995C233190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5298DC-5E15-4989-90EA-C20C50C65B2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1DDF84-E0C8-4AA1-B332-900DB88B598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7F0D02-4AF1-4E1F-B31D-6E88156CD20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2456A9-1ABA-4BC1-94FB-0394CB76E06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11573A-6F72-4EF0-B859-892BE5B4CF5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0B7A7B-A10E-4EB1-9B7E-BECD592F4EC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DAB934-740E-4F31-874B-EE50C9C6911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1F2E1C-6195-49F8-92BD-2C9B474AF45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682D84-4ED9-4C2C-A720-4EB14DACA63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DBCC44C-A23D-49C5-BCD8-24E9E753F8C1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8200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1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8202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8203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04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05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06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07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08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09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10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11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8212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8213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8214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15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16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8217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18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19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8220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8221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22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23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24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25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26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27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28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8229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8230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31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232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8233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8234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8235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8236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37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38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39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40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41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42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43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8244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672" y="2276872"/>
            <a:ext cx="6032500" cy="2057400"/>
          </a:xfrm>
        </p:spPr>
        <p:txBody>
          <a:bodyPr/>
          <a:lstStyle/>
          <a:p>
            <a:r>
              <a:rPr lang="ru-RU" sz="3600" b="1" dirty="0"/>
              <a:t>Сравнение дробей.</a:t>
            </a:r>
          </a:p>
          <a:p>
            <a:r>
              <a:rPr lang="ru-RU" sz="3600" b="1" dirty="0"/>
              <a:t>Правильные и неправильные дроби.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1476375" y="1628775"/>
            <a:ext cx="1727200" cy="1800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53" name="Freeform 13"/>
          <p:cNvSpPr>
            <a:spLocks/>
          </p:cNvSpPr>
          <p:nvPr/>
        </p:nvSpPr>
        <p:spPr bwMode="auto">
          <a:xfrm>
            <a:off x="2339975" y="1628775"/>
            <a:ext cx="863600" cy="18002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134"/>
              </a:cxn>
              <a:cxn ang="0">
                <a:pos x="544" y="1134"/>
              </a:cxn>
              <a:cxn ang="0">
                <a:pos x="544" y="0"/>
              </a:cxn>
              <a:cxn ang="0">
                <a:pos x="0" y="0"/>
              </a:cxn>
            </a:cxnLst>
            <a:rect l="0" t="0" r="r" b="b"/>
            <a:pathLst>
              <a:path w="544" h="1134">
                <a:moveTo>
                  <a:pt x="0" y="0"/>
                </a:moveTo>
                <a:lnTo>
                  <a:pt x="0" y="1134"/>
                </a:lnTo>
                <a:lnTo>
                  <a:pt x="544" y="1134"/>
                </a:lnTo>
                <a:lnTo>
                  <a:pt x="544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971550" y="549275"/>
            <a:ext cx="4176713" cy="7921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/>
              <a:t>Какая часть фигуры </a:t>
            </a:r>
          </a:p>
          <a:p>
            <a:pPr algn="ctr"/>
            <a:r>
              <a:rPr lang="ru-RU" sz="2400"/>
              <a:t>закрашена красным цветом?</a:t>
            </a:r>
          </a:p>
        </p:txBody>
      </p:sp>
      <p:sp>
        <p:nvSpPr>
          <p:cNvPr id="10256" name="Line 16"/>
          <p:cNvSpPr>
            <a:spLocks noChangeShapeType="1"/>
          </p:cNvSpPr>
          <p:nvPr/>
        </p:nvSpPr>
        <p:spPr bwMode="auto">
          <a:xfrm>
            <a:off x="1476375" y="2492375"/>
            <a:ext cx="172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4140200" y="1989138"/>
            <a:ext cx="936625" cy="151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/>
              <a:t>1</a:t>
            </a:r>
          </a:p>
          <a:p>
            <a:pPr algn="ctr"/>
            <a:r>
              <a:rPr lang="ru-RU" sz="3200"/>
              <a:t>2</a:t>
            </a:r>
            <a:endParaRPr lang="ru-RU" sz="3200" u="sng"/>
          </a:p>
        </p:txBody>
      </p:sp>
      <p:sp>
        <p:nvSpPr>
          <p:cNvPr id="10258" name="Line 18"/>
          <p:cNvSpPr>
            <a:spLocks noChangeShapeType="1"/>
          </p:cNvSpPr>
          <p:nvPr/>
        </p:nvSpPr>
        <p:spPr bwMode="auto">
          <a:xfrm>
            <a:off x="4356100" y="2708275"/>
            <a:ext cx="5762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6011863" y="1989138"/>
            <a:ext cx="936625" cy="151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/>
              <a:t>2</a:t>
            </a:r>
          </a:p>
          <a:p>
            <a:pPr algn="ctr"/>
            <a:r>
              <a:rPr lang="ru-RU" sz="3200"/>
              <a:t>4</a:t>
            </a:r>
            <a:endParaRPr lang="ru-RU" sz="3200" u="sng"/>
          </a:p>
        </p:txBody>
      </p:sp>
      <p:sp>
        <p:nvSpPr>
          <p:cNvPr id="10260" name="Line 20"/>
          <p:cNvSpPr>
            <a:spLocks noChangeShapeType="1"/>
          </p:cNvSpPr>
          <p:nvPr/>
        </p:nvSpPr>
        <p:spPr bwMode="auto">
          <a:xfrm>
            <a:off x="6227763" y="2708275"/>
            <a:ext cx="5762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5364163" y="2349500"/>
            <a:ext cx="503237" cy="7921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/>
              <a:t>=</a:t>
            </a:r>
          </a:p>
        </p:txBody>
      </p:sp>
      <p:sp>
        <p:nvSpPr>
          <p:cNvPr id="10262" name="Line 22"/>
          <p:cNvSpPr>
            <a:spLocks noChangeShapeType="1"/>
          </p:cNvSpPr>
          <p:nvPr/>
        </p:nvSpPr>
        <p:spPr bwMode="auto">
          <a:xfrm>
            <a:off x="1116013" y="4437063"/>
            <a:ext cx="67691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63" name="Oval 23"/>
          <p:cNvSpPr>
            <a:spLocks noChangeArrowheads="1"/>
          </p:cNvSpPr>
          <p:nvPr/>
        </p:nvSpPr>
        <p:spPr bwMode="auto">
          <a:xfrm>
            <a:off x="1042988" y="43656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64" name="Oval 24"/>
          <p:cNvSpPr>
            <a:spLocks noChangeArrowheads="1"/>
          </p:cNvSpPr>
          <p:nvPr/>
        </p:nvSpPr>
        <p:spPr bwMode="auto">
          <a:xfrm>
            <a:off x="6877050" y="43656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65" name="Rectangle 25"/>
          <p:cNvSpPr>
            <a:spLocks noChangeArrowheads="1"/>
          </p:cNvSpPr>
          <p:nvPr/>
        </p:nvSpPr>
        <p:spPr bwMode="auto">
          <a:xfrm>
            <a:off x="900113" y="3716338"/>
            <a:ext cx="504825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600" b="1"/>
              <a:t>0</a:t>
            </a:r>
          </a:p>
        </p:txBody>
      </p:sp>
      <p:sp>
        <p:nvSpPr>
          <p:cNvPr id="10266" name="Rectangle 26"/>
          <p:cNvSpPr>
            <a:spLocks noChangeArrowheads="1"/>
          </p:cNvSpPr>
          <p:nvPr/>
        </p:nvSpPr>
        <p:spPr bwMode="auto">
          <a:xfrm>
            <a:off x="6732588" y="3716338"/>
            <a:ext cx="504825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600" b="1"/>
              <a:t>1</a:t>
            </a:r>
          </a:p>
        </p:txBody>
      </p:sp>
      <p:sp>
        <p:nvSpPr>
          <p:cNvPr id="10267" name="Line 27"/>
          <p:cNvSpPr>
            <a:spLocks noChangeShapeType="1"/>
          </p:cNvSpPr>
          <p:nvPr/>
        </p:nvSpPr>
        <p:spPr bwMode="auto">
          <a:xfrm>
            <a:off x="3203575" y="4221163"/>
            <a:ext cx="0" cy="360362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68" name="Line 28"/>
          <p:cNvSpPr>
            <a:spLocks noChangeShapeType="1"/>
          </p:cNvSpPr>
          <p:nvPr/>
        </p:nvSpPr>
        <p:spPr bwMode="auto">
          <a:xfrm>
            <a:off x="5292725" y="4221163"/>
            <a:ext cx="0" cy="360362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69" name="Rectangle 29"/>
          <p:cNvSpPr>
            <a:spLocks noChangeArrowheads="1"/>
          </p:cNvSpPr>
          <p:nvPr/>
        </p:nvSpPr>
        <p:spPr bwMode="auto">
          <a:xfrm>
            <a:off x="2987675" y="3573463"/>
            <a:ext cx="504825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600" b="1"/>
              <a:t>А</a:t>
            </a:r>
          </a:p>
        </p:txBody>
      </p:sp>
      <p:sp>
        <p:nvSpPr>
          <p:cNvPr id="10270" name="Rectangle 30"/>
          <p:cNvSpPr>
            <a:spLocks noChangeArrowheads="1"/>
          </p:cNvSpPr>
          <p:nvPr/>
        </p:nvSpPr>
        <p:spPr bwMode="auto">
          <a:xfrm>
            <a:off x="2051050" y="4724400"/>
            <a:ext cx="936625" cy="151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/>
              <a:t>1</a:t>
            </a:r>
          </a:p>
          <a:p>
            <a:pPr algn="ctr"/>
            <a:r>
              <a:rPr lang="ru-RU" sz="3200"/>
              <a:t>3</a:t>
            </a:r>
            <a:endParaRPr lang="ru-RU" sz="3200" u="sng"/>
          </a:p>
        </p:txBody>
      </p:sp>
      <p:sp>
        <p:nvSpPr>
          <p:cNvPr id="10272" name="Line 32"/>
          <p:cNvSpPr>
            <a:spLocks noChangeShapeType="1"/>
          </p:cNvSpPr>
          <p:nvPr/>
        </p:nvSpPr>
        <p:spPr bwMode="auto">
          <a:xfrm>
            <a:off x="2268538" y="5445125"/>
            <a:ext cx="5762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73" name="Line 33"/>
          <p:cNvSpPr>
            <a:spLocks noChangeShapeType="1"/>
          </p:cNvSpPr>
          <p:nvPr/>
        </p:nvSpPr>
        <p:spPr bwMode="auto">
          <a:xfrm>
            <a:off x="2124075" y="4221163"/>
            <a:ext cx="0" cy="36036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74" name="Line 34"/>
          <p:cNvSpPr>
            <a:spLocks noChangeShapeType="1"/>
          </p:cNvSpPr>
          <p:nvPr/>
        </p:nvSpPr>
        <p:spPr bwMode="auto">
          <a:xfrm>
            <a:off x="3203575" y="4221163"/>
            <a:ext cx="0" cy="36036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75" name="Line 35"/>
          <p:cNvSpPr>
            <a:spLocks noChangeShapeType="1"/>
          </p:cNvSpPr>
          <p:nvPr/>
        </p:nvSpPr>
        <p:spPr bwMode="auto">
          <a:xfrm>
            <a:off x="4211638" y="4221163"/>
            <a:ext cx="0" cy="36036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76" name="Line 36"/>
          <p:cNvSpPr>
            <a:spLocks noChangeShapeType="1"/>
          </p:cNvSpPr>
          <p:nvPr/>
        </p:nvSpPr>
        <p:spPr bwMode="auto">
          <a:xfrm>
            <a:off x="5292725" y="4221163"/>
            <a:ext cx="0" cy="36036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77" name="Line 37"/>
          <p:cNvSpPr>
            <a:spLocks noChangeShapeType="1"/>
          </p:cNvSpPr>
          <p:nvPr/>
        </p:nvSpPr>
        <p:spPr bwMode="auto">
          <a:xfrm>
            <a:off x="6156325" y="4221163"/>
            <a:ext cx="0" cy="36036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78" name="Rectangle 38"/>
          <p:cNvSpPr>
            <a:spLocks noChangeArrowheads="1"/>
          </p:cNvSpPr>
          <p:nvPr/>
        </p:nvSpPr>
        <p:spPr bwMode="auto">
          <a:xfrm>
            <a:off x="3635375" y="4724400"/>
            <a:ext cx="936625" cy="151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/>
              <a:t>2</a:t>
            </a:r>
          </a:p>
          <a:p>
            <a:pPr algn="ctr"/>
            <a:r>
              <a:rPr lang="ru-RU" sz="3200"/>
              <a:t>6</a:t>
            </a:r>
            <a:endParaRPr lang="ru-RU" sz="3200" u="sng"/>
          </a:p>
        </p:txBody>
      </p:sp>
      <p:sp>
        <p:nvSpPr>
          <p:cNvPr id="10279" name="Line 39"/>
          <p:cNvSpPr>
            <a:spLocks noChangeShapeType="1"/>
          </p:cNvSpPr>
          <p:nvPr/>
        </p:nvSpPr>
        <p:spPr bwMode="auto">
          <a:xfrm>
            <a:off x="3851275" y="5445125"/>
            <a:ext cx="5762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80" name="Rectangle 40"/>
          <p:cNvSpPr>
            <a:spLocks noChangeArrowheads="1"/>
          </p:cNvSpPr>
          <p:nvPr/>
        </p:nvSpPr>
        <p:spPr bwMode="auto">
          <a:xfrm>
            <a:off x="3059113" y="5157788"/>
            <a:ext cx="503237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/>
              <a:t>=</a:t>
            </a:r>
          </a:p>
        </p:txBody>
      </p:sp>
      <p:sp>
        <p:nvSpPr>
          <p:cNvPr id="10281" name="Rectangle 41"/>
          <p:cNvSpPr>
            <a:spLocks noChangeArrowheads="1"/>
          </p:cNvSpPr>
          <p:nvPr/>
        </p:nvSpPr>
        <p:spPr bwMode="auto">
          <a:xfrm>
            <a:off x="5003800" y="4868863"/>
            <a:ext cx="3455988" cy="1584325"/>
          </a:xfrm>
          <a:prstGeom prst="rect">
            <a:avLst/>
          </a:prstGeom>
          <a:solidFill>
            <a:srgbClr val="EA907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/>
              <a:t>Вывод:</a:t>
            </a:r>
          </a:p>
          <a:p>
            <a:pPr algn="ctr"/>
            <a:r>
              <a:rPr lang="ru-RU" sz="2400" b="1"/>
              <a:t>Две равные дроби </a:t>
            </a:r>
          </a:p>
          <a:p>
            <a:pPr algn="ctr"/>
            <a:r>
              <a:rPr lang="ru-RU" sz="2400" b="1"/>
              <a:t>обозначают одно </a:t>
            </a:r>
          </a:p>
          <a:p>
            <a:pPr algn="ctr"/>
            <a:r>
              <a:rPr lang="ru-RU" sz="2400" b="1"/>
              <a:t>и то же число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0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0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10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0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0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0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0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0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0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0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0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0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0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0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0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0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10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10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500"/>
                                        <p:tgtEl>
                                          <p:spTgt spid="10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500"/>
                                        <p:tgtEl>
                                          <p:spTgt spid="10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02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02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10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02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02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0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5" grpId="0" animBg="1"/>
      <p:bldP spid="10256" grpId="0" animBg="1"/>
      <p:bldP spid="10257" grpId="0" animBg="1"/>
      <p:bldP spid="10258" grpId="0" animBg="1"/>
      <p:bldP spid="10259" grpId="0" animBg="1"/>
      <p:bldP spid="10260" grpId="0" animBg="1"/>
      <p:bldP spid="10261" grpId="0" animBg="1"/>
      <p:bldP spid="10262" grpId="0" animBg="1"/>
      <p:bldP spid="10263" grpId="0" animBg="1"/>
      <p:bldP spid="10264" grpId="0" animBg="1"/>
      <p:bldP spid="10265" grpId="0" animBg="1"/>
      <p:bldP spid="10266" grpId="0" animBg="1"/>
      <p:bldP spid="10267" grpId="0" animBg="1"/>
      <p:bldP spid="10268" grpId="0" animBg="1"/>
      <p:bldP spid="10269" grpId="0" animBg="1"/>
      <p:bldP spid="10270" grpId="0" animBg="1"/>
      <p:bldP spid="10272" grpId="0" animBg="1"/>
      <p:bldP spid="10273" grpId="0" animBg="1"/>
      <p:bldP spid="10274" grpId="0" animBg="1"/>
      <p:bldP spid="10275" grpId="0" animBg="1"/>
      <p:bldP spid="10276" grpId="0" animBg="1"/>
      <p:bldP spid="10277" grpId="0" animBg="1"/>
      <p:bldP spid="10278" grpId="0" animBg="1"/>
      <p:bldP spid="10278" grpId="2" animBg="1"/>
      <p:bldP spid="10279" grpId="0" animBg="1"/>
      <p:bldP spid="10279" grpId="1" animBg="1"/>
      <p:bldP spid="10280" grpId="0" animBg="1"/>
      <p:bldP spid="1028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611188" y="1052513"/>
            <a:ext cx="1944687" cy="19446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>
            <a:off x="1187450" y="1052513"/>
            <a:ext cx="0" cy="1944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296" name="Freeform 8"/>
          <p:cNvSpPr>
            <a:spLocks/>
          </p:cNvSpPr>
          <p:nvPr/>
        </p:nvSpPr>
        <p:spPr bwMode="auto">
          <a:xfrm>
            <a:off x="1908175" y="1052513"/>
            <a:ext cx="647700" cy="19446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225"/>
              </a:cxn>
              <a:cxn ang="0">
                <a:pos x="408" y="1225"/>
              </a:cxn>
              <a:cxn ang="0">
                <a:pos x="408" y="0"/>
              </a:cxn>
              <a:cxn ang="0">
                <a:pos x="0" y="0"/>
              </a:cxn>
            </a:cxnLst>
            <a:rect l="0" t="0" r="r" b="b"/>
            <a:pathLst>
              <a:path w="408" h="1225">
                <a:moveTo>
                  <a:pt x="0" y="0"/>
                </a:moveTo>
                <a:lnTo>
                  <a:pt x="0" y="1225"/>
                </a:lnTo>
                <a:lnTo>
                  <a:pt x="408" y="1225"/>
                </a:lnTo>
                <a:lnTo>
                  <a:pt x="40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3203575" y="260350"/>
            <a:ext cx="4176713" cy="7921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/>
              <a:t>Какая часть фигуры </a:t>
            </a:r>
          </a:p>
          <a:p>
            <a:pPr algn="ctr"/>
            <a:r>
              <a:rPr lang="ru-RU" sz="2400"/>
              <a:t>закрашена красным цветом?</a:t>
            </a:r>
          </a:p>
        </p:txBody>
      </p:sp>
      <p:sp>
        <p:nvSpPr>
          <p:cNvPr id="12301" name="Rectangle 13"/>
          <p:cNvSpPr>
            <a:spLocks noChangeArrowheads="1"/>
          </p:cNvSpPr>
          <p:nvPr/>
        </p:nvSpPr>
        <p:spPr bwMode="auto">
          <a:xfrm>
            <a:off x="3203575" y="1268413"/>
            <a:ext cx="936625" cy="151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/>
              <a:t>1</a:t>
            </a:r>
          </a:p>
          <a:p>
            <a:pPr algn="ctr"/>
            <a:r>
              <a:rPr lang="ru-RU" sz="3200"/>
              <a:t>3</a:t>
            </a:r>
            <a:endParaRPr lang="ru-RU" sz="3200" u="sng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>
            <a:off x="3419475" y="2060575"/>
            <a:ext cx="5762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>
            <a:off x="611188" y="1700213"/>
            <a:ext cx="19446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>
            <a:off x="611188" y="2349500"/>
            <a:ext cx="19446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05" name="Rectangle 17"/>
          <p:cNvSpPr>
            <a:spLocks noChangeArrowheads="1"/>
          </p:cNvSpPr>
          <p:nvPr/>
        </p:nvSpPr>
        <p:spPr bwMode="auto">
          <a:xfrm>
            <a:off x="5003800" y="1268413"/>
            <a:ext cx="936625" cy="151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/>
              <a:t>3</a:t>
            </a:r>
          </a:p>
          <a:p>
            <a:pPr algn="ctr"/>
            <a:r>
              <a:rPr lang="ru-RU" sz="3200"/>
              <a:t>9</a:t>
            </a:r>
            <a:endParaRPr lang="ru-RU" sz="3200" u="sng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>
            <a:off x="5219700" y="2060575"/>
            <a:ext cx="5762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4284663" y="1700213"/>
            <a:ext cx="503237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/>
              <a:t>=</a:t>
            </a:r>
          </a:p>
        </p:txBody>
      </p:sp>
      <p:sp>
        <p:nvSpPr>
          <p:cNvPr id="12308" name="Rectangle 20"/>
          <p:cNvSpPr>
            <a:spLocks noChangeArrowheads="1"/>
          </p:cNvSpPr>
          <p:nvPr/>
        </p:nvSpPr>
        <p:spPr bwMode="auto">
          <a:xfrm>
            <a:off x="6011863" y="3284538"/>
            <a:ext cx="2592387" cy="2376487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09" name="Line 21"/>
          <p:cNvSpPr>
            <a:spLocks noChangeShapeType="1"/>
          </p:cNvSpPr>
          <p:nvPr/>
        </p:nvSpPr>
        <p:spPr bwMode="auto">
          <a:xfrm>
            <a:off x="7308850" y="3284538"/>
            <a:ext cx="0" cy="2376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10" name="Line 22"/>
          <p:cNvSpPr>
            <a:spLocks noChangeShapeType="1"/>
          </p:cNvSpPr>
          <p:nvPr/>
        </p:nvSpPr>
        <p:spPr bwMode="auto">
          <a:xfrm>
            <a:off x="6588125" y="3284538"/>
            <a:ext cx="0" cy="2376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11" name="Freeform 23"/>
          <p:cNvSpPr>
            <a:spLocks/>
          </p:cNvSpPr>
          <p:nvPr/>
        </p:nvSpPr>
        <p:spPr bwMode="auto">
          <a:xfrm>
            <a:off x="7956550" y="3284538"/>
            <a:ext cx="647700" cy="23764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497"/>
              </a:cxn>
              <a:cxn ang="0">
                <a:pos x="408" y="1497"/>
              </a:cxn>
              <a:cxn ang="0">
                <a:pos x="408" y="0"/>
              </a:cxn>
              <a:cxn ang="0">
                <a:pos x="0" y="0"/>
              </a:cxn>
            </a:cxnLst>
            <a:rect l="0" t="0" r="r" b="b"/>
            <a:pathLst>
              <a:path w="408" h="1497">
                <a:moveTo>
                  <a:pt x="0" y="0"/>
                </a:moveTo>
                <a:lnTo>
                  <a:pt x="0" y="1497"/>
                </a:lnTo>
                <a:lnTo>
                  <a:pt x="408" y="1497"/>
                </a:lnTo>
                <a:lnTo>
                  <a:pt x="40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12" name="Rectangle 24"/>
          <p:cNvSpPr>
            <a:spLocks noChangeArrowheads="1"/>
          </p:cNvSpPr>
          <p:nvPr/>
        </p:nvSpPr>
        <p:spPr bwMode="auto">
          <a:xfrm>
            <a:off x="2411413" y="3573463"/>
            <a:ext cx="936625" cy="151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/>
              <a:t>3</a:t>
            </a:r>
          </a:p>
          <a:p>
            <a:pPr algn="ctr"/>
            <a:r>
              <a:rPr lang="ru-RU" sz="3200"/>
              <a:t>4</a:t>
            </a:r>
            <a:endParaRPr lang="ru-RU" sz="3200" u="sng"/>
          </a:p>
        </p:txBody>
      </p:sp>
      <p:sp>
        <p:nvSpPr>
          <p:cNvPr id="12314" name="Line 26"/>
          <p:cNvSpPr>
            <a:spLocks noChangeShapeType="1"/>
          </p:cNvSpPr>
          <p:nvPr/>
        </p:nvSpPr>
        <p:spPr bwMode="auto">
          <a:xfrm>
            <a:off x="2627313" y="4292600"/>
            <a:ext cx="5762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16" name="Line 28"/>
          <p:cNvSpPr>
            <a:spLocks noChangeShapeType="1"/>
          </p:cNvSpPr>
          <p:nvPr/>
        </p:nvSpPr>
        <p:spPr bwMode="auto">
          <a:xfrm>
            <a:off x="6011863" y="4076700"/>
            <a:ext cx="25923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17" name="Line 29"/>
          <p:cNvSpPr>
            <a:spLocks noChangeShapeType="1"/>
          </p:cNvSpPr>
          <p:nvPr/>
        </p:nvSpPr>
        <p:spPr bwMode="auto">
          <a:xfrm>
            <a:off x="6011863" y="4868863"/>
            <a:ext cx="25923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18" name="Rectangle 30"/>
          <p:cNvSpPr>
            <a:spLocks noChangeArrowheads="1"/>
          </p:cNvSpPr>
          <p:nvPr/>
        </p:nvSpPr>
        <p:spPr bwMode="auto">
          <a:xfrm>
            <a:off x="4356100" y="3573463"/>
            <a:ext cx="936625" cy="151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/>
              <a:t>9</a:t>
            </a:r>
          </a:p>
          <a:p>
            <a:pPr algn="ctr"/>
            <a:r>
              <a:rPr lang="ru-RU" sz="3200"/>
              <a:t>12</a:t>
            </a:r>
            <a:endParaRPr lang="ru-RU" sz="3200" u="sng"/>
          </a:p>
        </p:txBody>
      </p:sp>
      <p:sp>
        <p:nvSpPr>
          <p:cNvPr id="12319" name="Line 31"/>
          <p:cNvSpPr>
            <a:spLocks noChangeShapeType="1"/>
          </p:cNvSpPr>
          <p:nvPr/>
        </p:nvSpPr>
        <p:spPr bwMode="auto">
          <a:xfrm>
            <a:off x="4572000" y="4292600"/>
            <a:ext cx="5762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20" name="Rectangle 32"/>
          <p:cNvSpPr>
            <a:spLocks noChangeArrowheads="1"/>
          </p:cNvSpPr>
          <p:nvPr/>
        </p:nvSpPr>
        <p:spPr bwMode="auto">
          <a:xfrm>
            <a:off x="3563938" y="3933825"/>
            <a:ext cx="503237" cy="7921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/>
              <a:t>=</a:t>
            </a:r>
          </a:p>
        </p:txBody>
      </p:sp>
      <p:sp>
        <p:nvSpPr>
          <p:cNvPr id="12321" name="Rectangle 33"/>
          <p:cNvSpPr>
            <a:spLocks noChangeArrowheads="1"/>
          </p:cNvSpPr>
          <p:nvPr/>
        </p:nvSpPr>
        <p:spPr bwMode="auto">
          <a:xfrm>
            <a:off x="1547813" y="5516563"/>
            <a:ext cx="4248150" cy="9366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/>
              <a:t>Правила чтения </a:t>
            </a:r>
          </a:p>
          <a:p>
            <a:r>
              <a:rPr lang="ru-RU"/>
              <a:t>равенств и неравенств, </a:t>
            </a:r>
          </a:p>
          <a:p>
            <a:r>
              <a:rPr lang="ru-RU"/>
              <a:t>содержащих дробные числа. Стр. 147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2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2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2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2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7" grpId="0" animBg="1"/>
      <p:bldP spid="12301" grpId="0" animBg="1"/>
      <p:bldP spid="12302" grpId="0" animBg="1"/>
      <p:bldP spid="12303" grpId="0" animBg="1"/>
      <p:bldP spid="12304" grpId="0" animBg="1"/>
      <p:bldP spid="12305" grpId="0" animBg="1"/>
      <p:bldP spid="12306" grpId="0" animBg="1"/>
      <p:bldP spid="12307" grpId="0" animBg="1"/>
      <p:bldP spid="12312" grpId="0" animBg="1"/>
      <p:bldP spid="12314" grpId="0" animBg="1"/>
      <p:bldP spid="12316" grpId="0" animBg="1"/>
      <p:bldP spid="12317" grpId="0" animBg="1"/>
      <p:bldP spid="12318" grpId="0" animBg="1"/>
      <p:bldP spid="12319" grpId="0" animBg="1"/>
      <p:bldP spid="12320" grpId="0" animBg="1"/>
      <p:bldP spid="123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Изображение 131"/>
          <p:cNvPicPr>
            <a:picLocks noChangeAspect="1" noChangeArrowheads="1"/>
          </p:cNvPicPr>
          <p:nvPr/>
        </p:nvPicPr>
        <p:blipFill>
          <a:blip r:embed="rId2" cstate="print"/>
          <a:srcRect l="16405" t="8948" r="6151" b="31317"/>
          <a:stretch>
            <a:fillRect/>
          </a:stretch>
        </p:blipFill>
        <p:spPr bwMode="auto">
          <a:xfrm>
            <a:off x="900113" y="1125538"/>
            <a:ext cx="2768600" cy="1957387"/>
          </a:xfrm>
          <a:prstGeom prst="rect">
            <a:avLst/>
          </a:prstGeom>
          <a:noFill/>
        </p:spPr>
      </p:pic>
      <p:pic>
        <p:nvPicPr>
          <p:cNvPr id="13317" name="Picture 5" descr="Изображение 132"/>
          <p:cNvPicPr>
            <a:picLocks noChangeAspect="1" noChangeArrowheads="1"/>
          </p:cNvPicPr>
          <p:nvPr/>
        </p:nvPicPr>
        <p:blipFill>
          <a:blip r:embed="rId3" cstate="print"/>
          <a:srcRect l="6210" t="10361" r="2484" b="10361"/>
          <a:stretch>
            <a:fillRect/>
          </a:stretch>
        </p:blipFill>
        <p:spPr bwMode="auto">
          <a:xfrm>
            <a:off x="4140200" y="1484313"/>
            <a:ext cx="4321175" cy="1798637"/>
          </a:xfrm>
          <a:prstGeom prst="rect">
            <a:avLst/>
          </a:prstGeom>
          <a:noFill/>
        </p:spPr>
      </p:pic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1403350" y="3213100"/>
            <a:ext cx="936625" cy="151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/>
              <a:t>5</a:t>
            </a:r>
          </a:p>
          <a:p>
            <a:pPr algn="ctr"/>
            <a:r>
              <a:rPr lang="ru-RU" sz="3200"/>
              <a:t>5</a:t>
            </a:r>
            <a:endParaRPr lang="ru-RU" sz="3200" u="sng"/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>
            <a:off x="1619250" y="3933825"/>
            <a:ext cx="5762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4643438" y="3213100"/>
            <a:ext cx="936625" cy="151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/>
              <a:t>2</a:t>
            </a:r>
          </a:p>
          <a:p>
            <a:pPr algn="ctr"/>
            <a:r>
              <a:rPr lang="ru-RU" sz="3200"/>
              <a:t>5</a:t>
            </a:r>
            <a:endParaRPr lang="ru-RU" sz="3200" u="sng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>
            <a:off x="4859338" y="3933825"/>
            <a:ext cx="5762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6948488" y="3213100"/>
            <a:ext cx="936625" cy="151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/>
              <a:t>3</a:t>
            </a:r>
          </a:p>
          <a:p>
            <a:pPr algn="ctr"/>
            <a:r>
              <a:rPr lang="ru-RU" sz="3200"/>
              <a:t>5</a:t>
            </a:r>
            <a:endParaRPr lang="ru-RU" sz="3200" u="sng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>
            <a:off x="7164388" y="3933825"/>
            <a:ext cx="5762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>
            <a:off x="5940425" y="3573463"/>
            <a:ext cx="503238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4400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 flipH="1">
            <a:off x="6011863" y="3644900"/>
            <a:ext cx="360362" cy="3603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>
            <a:off x="6011863" y="4005263"/>
            <a:ext cx="431800" cy="2873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1835150" y="4868863"/>
            <a:ext cx="7058025" cy="16557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2400"/>
              <a:t>Вывод:</a:t>
            </a:r>
          </a:p>
          <a:p>
            <a:r>
              <a:rPr lang="ru-RU" sz="2400"/>
              <a:t>Из двух дробей с </a:t>
            </a:r>
            <a:r>
              <a:rPr lang="ru-RU" sz="2400">
                <a:solidFill>
                  <a:schemeClr val="tx2"/>
                </a:solidFill>
              </a:rPr>
              <a:t>одинаковыми</a:t>
            </a:r>
            <a:r>
              <a:rPr lang="ru-RU" sz="2400"/>
              <a:t> знаменателями</a:t>
            </a:r>
          </a:p>
          <a:p>
            <a:r>
              <a:rPr lang="ru-RU" sz="2400">
                <a:solidFill>
                  <a:srgbClr val="0000CC"/>
                </a:solidFill>
              </a:rPr>
              <a:t>больше</a:t>
            </a:r>
            <a:r>
              <a:rPr lang="ru-RU" sz="2400"/>
              <a:t> та, у которой </a:t>
            </a:r>
            <a:r>
              <a:rPr lang="ru-RU" sz="2400">
                <a:solidFill>
                  <a:srgbClr val="0000CC"/>
                </a:solidFill>
              </a:rPr>
              <a:t>числитель больше</a:t>
            </a:r>
            <a:r>
              <a:rPr lang="ru-RU" sz="2400"/>
              <a:t>, </a:t>
            </a:r>
          </a:p>
          <a:p>
            <a:r>
              <a:rPr lang="ru-RU" sz="2400"/>
              <a:t>и </a:t>
            </a:r>
            <a:r>
              <a:rPr lang="ru-RU" sz="2400">
                <a:solidFill>
                  <a:srgbClr val="008000"/>
                </a:solidFill>
              </a:rPr>
              <a:t>меньше</a:t>
            </a:r>
            <a:r>
              <a:rPr lang="ru-RU" sz="2400"/>
              <a:t> та, у которой </a:t>
            </a:r>
            <a:r>
              <a:rPr lang="ru-RU" sz="2400">
                <a:solidFill>
                  <a:srgbClr val="008000"/>
                </a:solidFill>
              </a:rPr>
              <a:t>числитель меньше</a:t>
            </a:r>
            <a:r>
              <a:rPr lang="ru-RU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 animBg="1"/>
      <p:bldP spid="13319" grpId="0" animBg="1"/>
      <p:bldP spid="13320" grpId="0" animBg="1"/>
      <p:bldP spid="13321" grpId="0" animBg="1"/>
      <p:bldP spid="13322" grpId="0" animBg="1"/>
      <p:bldP spid="13323" grpId="0" animBg="1"/>
      <p:bldP spid="13324" grpId="0" animBg="1"/>
      <p:bldP spid="13325" grpId="0" animBg="1"/>
      <p:bldP spid="13326" grpId="0" animBg="1"/>
      <p:bldP spid="133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116013"/>
          </a:xfrm>
        </p:spPr>
        <p:txBody>
          <a:bodyPr/>
          <a:lstStyle/>
          <a:p>
            <a:r>
              <a:rPr lang="ru-RU" sz="3600"/>
              <a:t>Правильные и </a:t>
            </a:r>
            <a:br>
              <a:rPr lang="ru-RU" sz="3600"/>
            </a:br>
            <a:r>
              <a:rPr lang="ru-RU" sz="3600"/>
              <a:t>неправильные дроби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468313" y="1700213"/>
            <a:ext cx="4967287" cy="9366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2400"/>
              <a:t>1,  3,  23,  45,   6,  78,  96,  104</a:t>
            </a:r>
          </a:p>
          <a:p>
            <a:r>
              <a:rPr lang="ru-RU" sz="2400"/>
              <a:t>6  7   54   84   26  88   98   288</a:t>
            </a:r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>
            <a:off x="539750" y="2133600"/>
            <a:ext cx="2159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>
            <a:off x="971550" y="2133600"/>
            <a:ext cx="2159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1403350" y="2133600"/>
            <a:ext cx="43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>
            <a:off x="2051050" y="2133600"/>
            <a:ext cx="43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>
            <a:off x="2627313" y="2133600"/>
            <a:ext cx="43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>
            <a:off x="3203575" y="2133600"/>
            <a:ext cx="43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>
            <a:off x="3851275" y="2133600"/>
            <a:ext cx="43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73" name="Line 13"/>
          <p:cNvSpPr>
            <a:spLocks noChangeShapeType="1"/>
          </p:cNvSpPr>
          <p:nvPr/>
        </p:nvSpPr>
        <p:spPr bwMode="auto">
          <a:xfrm>
            <a:off x="4500563" y="2133600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468313" y="3068638"/>
            <a:ext cx="4967287" cy="9366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2400"/>
              <a:t>6,  8,  21,  42,   9,  68,  98,  104</a:t>
            </a:r>
          </a:p>
          <a:p>
            <a:r>
              <a:rPr lang="ru-RU" sz="2400"/>
              <a:t>2   3    5    14    5   28   96   100</a:t>
            </a:r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>
            <a:off x="539750" y="3500438"/>
            <a:ext cx="3603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>
            <a:off x="971550" y="3500438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77" name="Line 17"/>
          <p:cNvSpPr>
            <a:spLocks noChangeShapeType="1"/>
          </p:cNvSpPr>
          <p:nvPr/>
        </p:nvSpPr>
        <p:spPr bwMode="auto">
          <a:xfrm>
            <a:off x="1403350" y="3500438"/>
            <a:ext cx="43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78" name="Line 18"/>
          <p:cNvSpPr>
            <a:spLocks noChangeShapeType="1"/>
          </p:cNvSpPr>
          <p:nvPr/>
        </p:nvSpPr>
        <p:spPr bwMode="auto">
          <a:xfrm>
            <a:off x="1979613" y="3500438"/>
            <a:ext cx="5048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79" name="Line 19"/>
          <p:cNvSpPr>
            <a:spLocks noChangeShapeType="1"/>
          </p:cNvSpPr>
          <p:nvPr/>
        </p:nvSpPr>
        <p:spPr bwMode="auto">
          <a:xfrm>
            <a:off x="2627313" y="3500438"/>
            <a:ext cx="43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80" name="Line 20"/>
          <p:cNvSpPr>
            <a:spLocks noChangeShapeType="1"/>
          </p:cNvSpPr>
          <p:nvPr/>
        </p:nvSpPr>
        <p:spPr bwMode="auto">
          <a:xfrm>
            <a:off x="3203575" y="3500438"/>
            <a:ext cx="5048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81" name="Line 21"/>
          <p:cNvSpPr>
            <a:spLocks noChangeShapeType="1"/>
          </p:cNvSpPr>
          <p:nvPr/>
        </p:nvSpPr>
        <p:spPr bwMode="auto">
          <a:xfrm>
            <a:off x="3851275" y="3500438"/>
            <a:ext cx="4333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82" name="Line 22"/>
          <p:cNvSpPr>
            <a:spLocks noChangeShapeType="1"/>
          </p:cNvSpPr>
          <p:nvPr/>
        </p:nvSpPr>
        <p:spPr bwMode="auto">
          <a:xfrm>
            <a:off x="4500563" y="3500438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83" name="Rectangle 23"/>
          <p:cNvSpPr>
            <a:spLocks noChangeArrowheads="1"/>
          </p:cNvSpPr>
          <p:nvPr/>
        </p:nvSpPr>
        <p:spPr bwMode="auto">
          <a:xfrm>
            <a:off x="5867400" y="1773238"/>
            <a:ext cx="2305050" cy="863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Числитель </a:t>
            </a:r>
          </a:p>
          <a:p>
            <a:pPr algn="ctr"/>
            <a:r>
              <a:rPr lang="ru-RU" b="1">
                <a:solidFill>
                  <a:schemeClr val="tx2"/>
                </a:solidFill>
              </a:rPr>
              <a:t>меньше </a:t>
            </a:r>
          </a:p>
          <a:p>
            <a:pPr algn="ctr"/>
            <a:r>
              <a:rPr lang="ru-RU"/>
              <a:t>знаменателя</a:t>
            </a:r>
          </a:p>
        </p:txBody>
      </p:sp>
      <p:sp>
        <p:nvSpPr>
          <p:cNvPr id="15384" name="Rectangle 24"/>
          <p:cNvSpPr>
            <a:spLocks noChangeArrowheads="1"/>
          </p:cNvSpPr>
          <p:nvPr/>
        </p:nvSpPr>
        <p:spPr bwMode="auto">
          <a:xfrm>
            <a:off x="5867400" y="3141663"/>
            <a:ext cx="2305050" cy="863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Числитель </a:t>
            </a:r>
          </a:p>
          <a:p>
            <a:pPr algn="ctr"/>
            <a:r>
              <a:rPr lang="ru-RU" b="1">
                <a:solidFill>
                  <a:srgbClr val="008000"/>
                </a:solidFill>
              </a:rPr>
              <a:t>больше</a:t>
            </a:r>
            <a:r>
              <a:rPr lang="ru-RU" b="1">
                <a:solidFill>
                  <a:schemeClr val="tx2"/>
                </a:solidFill>
              </a:rPr>
              <a:t> </a:t>
            </a:r>
          </a:p>
          <a:p>
            <a:pPr algn="ctr"/>
            <a:r>
              <a:rPr lang="ru-RU"/>
              <a:t>знаменателя</a:t>
            </a:r>
          </a:p>
        </p:txBody>
      </p:sp>
      <p:sp>
        <p:nvSpPr>
          <p:cNvPr id="15385" name="Rectangle 25"/>
          <p:cNvSpPr>
            <a:spLocks noChangeArrowheads="1"/>
          </p:cNvSpPr>
          <p:nvPr/>
        </p:nvSpPr>
        <p:spPr bwMode="auto">
          <a:xfrm>
            <a:off x="5292725" y="1268413"/>
            <a:ext cx="2951163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>
                <a:solidFill>
                  <a:schemeClr val="tx2"/>
                </a:solidFill>
              </a:rPr>
              <a:t>Правильные дроби</a:t>
            </a:r>
          </a:p>
        </p:txBody>
      </p:sp>
      <p:sp>
        <p:nvSpPr>
          <p:cNvPr id="15386" name="Rectangle 26"/>
          <p:cNvSpPr>
            <a:spLocks noChangeArrowheads="1"/>
          </p:cNvSpPr>
          <p:nvPr/>
        </p:nvSpPr>
        <p:spPr bwMode="auto">
          <a:xfrm>
            <a:off x="5219700" y="4149725"/>
            <a:ext cx="2951163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>
                <a:solidFill>
                  <a:srgbClr val="008000"/>
                </a:solidFill>
              </a:rPr>
              <a:t>Неправильные дроби</a:t>
            </a:r>
          </a:p>
        </p:txBody>
      </p:sp>
      <p:sp>
        <p:nvSpPr>
          <p:cNvPr id="15387" name="Rectangle 27"/>
          <p:cNvSpPr>
            <a:spLocks noChangeArrowheads="1"/>
          </p:cNvSpPr>
          <p:nvPr/>
        </p:nvSpPr>
        <p:spPr bwMode="auto">
          <a:xfrm>
            <a:off x="2051050" y="5084763"/>
            <a:ext cx="3960813" cy="10810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/>
              <a:t>Определение стр. 151</a:t>
            </a:r>
          </a:p>
        </p:txBody>
      </p:sp>
      <p:sp>
        <p:nvSpPr>
          <p:cNvPr id="15388" name="Rectangle 28"/>
          <p:cNvSpPr>
            <a:spLocks noChangeArrowheads="1"/>
          </p:cNvSpPr>
          <p:nvPr/>
        </p:nvSpPr>
        <p:spPr bwMode="auto">
          <a:xfrm>
            <a:off x="6804025" y="4724400"/>
            <a:ext cx="936625" cy="151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/>
              <a:t>12</a:t>
            </a:r>
          </a:p>
          <a:p>
            <a:pPr algn="ctr"/>
            <a:r>
              <a:rPr lang="ru-RU" sz="3200"/>
              <a:t>12</a:t>
            </a:r>
            <a:endParaRPr lang="ru-RU" sz="3200" u="sng"/>
          </a:p>
        </p:txBody>
      </p:sp>
      <p:sp>
        <p:nvSpPr>
          <p:cNvPr id="15389" name="Line 29"/>
          <p:cNvSpPr>
            <a:spLocks noChangeShapeType="1"/>
          </p:cNvSpPr>
          <p:nvPr/>
        </p:nvSpPr>
        <p:spPr bwMode="auto">
          <a:xfrm>
            <a:off x="7019925" y="5516563"/>
            <a:ext cx="5762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90" name="Rectangle 30"/>
          <p:cNvSpPr>
            <a:spLocks noChangeArrowheads="1"/>
          </p:cNvSpPr>
          <p:nvPr/>
        </p:nvSpPr>
        <p:spPr bwMode="auto">
          <a:xfrm>
            <a:off x="8027988" y="4941888"/>
            <a:ext cx="576262" cy="9350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chemeClr val="tx2"/>
                </a:solidFill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5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5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3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3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5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5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5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83" grpId="0" animBg="1"/>
      <p:bldP spid="15384" grpId="0" animBg="1"/>
      <p:bldP spid="15385" grpId="0" animBg="1"/>
      <p:bldP spid="15386" grpId="0" animBg="1"/>
      <p:bldP spid="15388" grpId="0" animBg="1"/>
      <p:bldP spid="15389" grpId="0" animBg="1"/>
      <p:bldP spid="1539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971550" y="981075"/>
            <a:ext cx="1800225" cy="151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/>
              <a:t>3        </a:t>
            </a:r>
          </a:p>
          <a:p>
            <a:pPr algn="ctr"/>
            <a:r>
              <a:rPr lang="ru-RU" sz="3200"/>
              <a:t>10       </a:t>
            </a:r>
            <a:endParaRPr lang="ru-RU" sz="3200" u="sng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2051050" y="1341438"/>
            <a:ext cx="649288" cy="79216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800" b="1"/>
              <a:t>1</a:t>
            </a:r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>
            <a:off x="1116013" y="1700213"/>
            <a:ext cx="5762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 flipH="1">
            <a:off x="1908175" y="1412875"/>
            <a:ext cx="215900" cy="288925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>
            <a:off x="1908175" y="1700213"/>
            <a:ext cx="215900" cy="21590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3203575" y="1052513"/>
            <a:ext cx="1800225" cy="151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/>
              <a:t>10        </a:t>
            </a:r>
          </a:p>
          <a:p>
            <a:pPr algn="ctr"/>
            <a:r>
              <a:rPr lang="ru-RU" sz="3200"/>
              <a:t>10       </a:t>
            </a:r>
            <a:endParaRPr lang="ru-RU" sz="3200" u="sng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4284663" y="1412875"/>
            <a:ext cx="649287" cy="79216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800" b="1"/>
              <a:t>1</a:t>
            </a:r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>
            <a:off x="3419475" y="1773238"/>
            <a:ext cx="5762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>
            <a:off x="4067175" y="1700213"/>
            <a:ext cx="360363" cy="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>
            <a:off x="4067175" y="1844675"/>
            <a:ext cx="360363" cy="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5724525" y="1125538"/>
            <a:ext cx="1800225" cy="151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/>
              <a:t> 18        </a:t>
            </a:r>
          </a:p>
          <a:p>
            <a:pPr algn="ctr"/>
            <a:r>
              <a:rPr lang="ru-RU" sz="3200"/>
              <a:t>10       </a:t>
            </a:r>
            <a:endParaRPr lang="ru-RU" sz="3200" u="sng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>
            <a:off x="5867400" y="1844675"/>
            <a:ext cx="5762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400" name="Rectangle 16"/>
          <p:cNvSpPr>
            <a:spLocks noChangeArrowheads="1"/>
          </p:cNvSpPr>
          <p:nvPr/>
        </p:nvSpPr>
        <p:spPr bwMode="auto">
          <a:xfrm>
            <a:off x="6804025" y="1484313"/>
            <a:ext cx="649288" cy="79216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800" b="1"/>
              <a:t>1</a:t>
            </a:r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>
            <a:off x="6516688" y="1628775"/>
            <a:ext cx="360362" cy="287338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V="1">
            <a:off x="6588125" y="1916113"/>
            <a:ext cx="360363" cy="21590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403" name="Rectangle 19"/>
          <p:cNvSpPr>
            <a:spLocks noChangeArrowheads="1"/>
          </p:cNvSpPr>
          <p:nvPr/>
        </p:nvSpPr>
        <p:spPr bwMode="auto">
          <a:xfrm>
            <a:off x="468313" y="2852738"/>
            <a:ext cx="2519362" cy="9366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/>
              <a:t>Правильная дробь </a:t>
            </a:r>
          </a:p>
          <a:p>
            <a:pPr algn="ctr"/>
            <a:r>
              <a:rPr lang="ru-RU" sz="2000" b="1">
                <a:solidFill>
                  <a:schemeClr val="tx2"/>
                </a:solidFill>
              </a:rPr>
              <a:t>меньше</a:t>
            </a:r>
            <a:r>
              <a:rPr lang="ru-RU" sz="2000" b="1"/>
              <a:t> 1</a:t>
            </a:r>
          </a:p>
        </p:txBody>
      </p:sp>
      <p:sp>
        <p:nvSpPr>
          <p:cNvPr id="16404" name="Rectangle 20"/>
          <p:cNvSpPr>
            <a:spLocks noChangeArrowheads="1"/>
          </p:cNvSpPr>
          <p:nvPr/>
        </p:nvSpPr>
        <p:spPr bwMode="auto">
          <a:xfrm>
            <a:off x="3276600" y="2924175"/>
            <a:ext cx="4319588" cy="9366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/>
              <a:t>Неправильная дробь </a:t>
            </a:r>
          </a:p>
          <a:p>
            <a:pPr algn="ctr"/>
            <a:r>
              <a:rPr lang="ru-RU" sz="2000" b="1">
                <a:solidFill>
                  <a:schemeClr val="tx2"/>
                </a:solidFill>
              </a:rPr>
              <a:t>больше </a:t>
            </a:r>
            <a:r>
              <a:rPr lang="ru-RU" sz="2000" b="1"/>
              <a:t>или</a:t>
            </a:r>
            <a:r>
              <a:rPr lang="ru-RU" sz="2000" b="1">
                <a:solidFill>
                  <a:schemeClr val="tx2"/>
                </a:solidFill>
              </a:rPr>
              <a:t> равна </a:t>
            </a:r>
            <a:r>
              <a:rPr lang="ru-RU" sz="2000" b="1"/>
              <a:t> 1</a:t>
            </a:r>
          </a:p>
        </p:txBody>
      </p:sp>
      <p:sp>
        <p:nvSpPr>
          <p:cNvPr id="16405" name="Rectangle 21"/>
          <p:cNvSpPr>
            <a:spLocks noChangeArrowheads="1"/>
          </p:cNvSpPr>
          <p:nvPr/>
        </p:nvSpPr>
        <p:spPr bwMode="auto">
          <a:xfrm>
            <a:off x="1331913" y="4221163"/>
            <a:ext cx="7056437" cy="1584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/>
              <a:t>Объясни на примере, </a:t>
            </a:r>
          </a:p>
          <a:p>
            <a:pPr algn="ctr"/>
            <a:r>
              <a:rPr lang="ru-RU" sz="2400"/>
              <a:t>что означает неправильная дробь.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/>
      <p:bldP spid="16389" grpId="0" animBg="1"/>
      <p:bldP spid="16390" grpId="0" animBg="1"/>
      <p:bldP spid="16391" grpId="0" animBg="1"/>
      <p:bldP spid="16392" grpId="0" animBg="1"/>
      <p:bldP spid="16393" grpId="0" animBg="1"/>
      <p:bldP spid="16394" grpId="0" animBg="1"/>
      <p:bldP spid="16395" grpId="0" animBg="1"/>
      <p:bldP spid="16396" grpId="0" animBg="1"/>
      <p:bldP spid="16397" grpId="0" animBg="1"/>
      <p:bldP spid="16398" grpId="0" animBg="1"/>
      <p:bldP spid="16399" grpId="0" animBg="1"/>
      <p:bldP spid="16400" grpId="0" animBg="1"/>
      <p:bldP spid="16401" grpId="0" animBg="1"/>
      <p:bldP spid="1640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275" y="476672"/>
            <a:ext cx="7410125" cy="54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стель">
  <a:themeElements>
    <a:clrScheme name="Пастель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Пастель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стель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130</TotalTime>
  <Words>194</Words>
  <Application>Microsoft Office PowerPoint</Application>
  <PresentationFormat>Экран (4:3)</PresentationFormat>
  <Paragraphs>78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Пастель</vt:lpstr>
      <vt:lpstr>Слайд 1</vt:lpstr>
      <vt:lpstr>Слайд 2</vt:lpstr>
      <vt:lpstr>Слайд 3</vt:lpstr>
      <vt:lpstr>Слайд 4</vt:lpstr>
      <vt:lpstr>Правильные и  неправильные дроби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математики  в 5 классе</dc:title>
  <dc:creator>all</dc:creator>
  <cp:lastModifiedBy>user</cp:lastModifiedBy>
  <cp:revision>11</cp:revision>
  <dcterms:created xsi:type="dcterms:W3CDTF">2010-02-08T12:58:09Z</dcterms:created>
  <dcterms:modified xsi:type="dcterms:W3CDTF">2016-04-11T15:07:44Z</dcterms:modified>
</cp:coreProperties>
</file>