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7" r:id="rId4"/>
    <p:sldId id="265" r:id="rId5"/>
    <p:sldId id="268" r:id="rId6"/>
    <p:sldId id="259" r:id="rId7"/>
    <p:sldId id="262" r:id="rId8"/>
    <p:sldId id="261" r:id="rId9"/>
    <p:sldId id="260" r:id="rId10"/>
    <p:sldId id="266" r:id="rId11"/>
    <p:sldId id="263" r:id="rId12"/>
    <p:sldId id="264" r:id="rId13"/>
    <p:sldId id="2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CB0B1-21F5-4293-91AC-6409C62B1376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2265A-E4D3-4A6D-8994-588EEC4F9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61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265A-E4D3-4A6D-8994-588EEC4F982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48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010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96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128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32339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001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39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662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570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6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575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122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1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07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80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7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963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E17D25-33FF-4434-87E0-4B034E17F60B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F1A2A-F2CF-47CD-AD59-9A6873B64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130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3770" y="1502884"/>
            <a:ext cx="8825658" cy="332958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Безопасное поведение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на дороге 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весной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8192" y="676160"/>
            <a:ext cx="1143000" cy="1143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1765" y="3998567"/>
            <a:ext cx="3004635" cy="265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1492" y="4832465"/>
            <a:ext cx="1273239" cy="190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799" y="4609968"/>
            <a:ext cx="2124743" cy="2124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2783" y="-349389"/>
            <a:ext cx="12429183" cy="720120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10/main" xmlns="" val="2655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475" y="135467"/>
            <a:ext cx="11400449" cy="657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46111" y="4831644"/>
            <a:ext cx="10541178" cy="154657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Проезжая часть не </a:t>
            </a:r>
            <a:r>
              <a:rPr lang="ru-RU" b="1" dirty="0" smtClean="0">
                <a:solidFill>
                  <a:srgbClr val="FF0000"/>
                </a:solidFill>
              </a:rPr>
              <a:t>место </a:t>
            </a:r>
            <a:r>
              <a:rPr lang="ru-RU" b="1" dirty="0">
                <a:solidFill>
                  <a:srgbClr val="FF0000"/>
                </a:solidFill>
              </a:rPr>
              <a:t>для </a:t>
            </a:r>
            <a:r>
              <a:rPr lang="ru-RU" b="1" dirty="0" smtClean="0">
                <a:solidFill>
                  <a:srgbClr val="FF0000"/>
                </a:solidFill>
              </a:rPr>
              <a:t>игр ребёнка, </a:t>
            </a:r>
            <a:r>
              <a:rPr lang="ru-RU" b="1" dirty="0">
                <a:solidFill>
                  <a:srgbClr val="FF0000"/>
                </a:solidFill>
              </a:rPr>
              <a:t>и даже </a:t>
            </a:r>
            <a:r>
              <a:rPr lang="ru-RU" b="1" dirty="0" smtClean="0">
                <a:solidFill>
                  <a:srgbClr val="FF0000"/>
                </a:solidFill>
              </a:rPr>
              <a:t>для взрослого!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0002" y="882650"/>
            <a:ext cx="3785652" cy="2540706"/>
          </a:xfrm>
          <a:prstGeom prst="rect">
            <a:avLst/>
          </a:prstGeom>
        </p:spPr>
      </p:pic>
      <p:sp>
        <p:nvSpPr>
          <p:cNvPr id="5" name="Хорда 4"/>
          <p:cNvSpPr/>
          <p:nvPr/>
        </p:nvSpPr>
        <p:spPr>
          <a:xfrm rot="5400000">
            <a:off x="8612752" y="983794"/>
            <a:ext cx="473655" cy="520029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93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378" y="0"/>
            <a:ext cx="1150337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18372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395111"/>
            <a:ext cx="5980467" cy="14581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9778" y="2247441"/>
            <a:ext cx="5152222" cy="461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10" y="37283"/>
            <a:ext cx="7098067" cy="6820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9778" y="-244575"/>
            <a:ext cx="4757589" cy="36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164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141" y="100179"/>
            <a:ext cx="11178999" cy="6520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5249" y="188315"/>
            <a:ext cx="3094891" cy="434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998245" y="550843"/>
            <a:ext cx="3668616" cy="416437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Andre V" panose="02000000000000000000" pitchFamily="2" charset="0"/>
              </a:rPr>
              <a:t>ПОМНИТЕ!</a:t>
            </a:r>
            <a:br>
              <a:rPr lang="ru-RU" sz="3600" dirty="0" smtClean="0">
                <a:solidFill>
                  <a:schemeClr val="accent1"/>
                </a:solidFill>
                <a:latin typeface="Andre V" panose="02000000000000000000" pitchFamily="2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Andre V" panose="02000000000000000000" pitchFamily="2" charset="0"/>
              </a:rPr>
              <a:t>  </a:t>
            </a:r>
            <a:r>
              <a:rPr lang="ru-RU" sz="3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Соблюдая </a:t>
            </a:r>
            <a:r>
              <a:rPr lang="ru-RU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ПДД</a:t>
            </a:r>
            <a:r>
              <a:rPr lang="ru-RU" sz="3600" dirty="0" smtClean="0"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3600" dirty="0" smtClean="0">
                <a:latin typeface="Arial Black" panose="020B0A04020102020204" pitchFamily="34" charset="0"/>
              </a:rPr>
              <a:t>  </a:t>
            </a: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Ваш путь       </a:t>
            </a:r>
            <a:b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ВСЕГДА</a:t>
            </a:r>
            <a:r>
              <a:rPr lang="ru-RU" sz="3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28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будет </a:t>
            </a:r>
            <a:r>
              <a:rPr lang="ru-RU" sz="3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 </a:t>
            </a:r>
            <a:br>
              <a:rPr lang="ru-RU" sz="3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БЕЗОПАСНЫМ</a:t>
            </a:r>
            <a:r>
              <a:rPr lang="ru-RU" sz="2400" dirty="0" smtClean="0">
                <a:solidFill>
                  <a:srgbClr val="7030A0"/>
                </a:solidFill>
                <a:latin typeface="Andre V" panose="02000000000000000000" pitchFamily="2" charset="0"/>
              </a:rPr>
              <a:t>!</a:t>
            </a:r>
            <a:r>
              <a:rPr lang="ru-RU" sz="2400" dirty="0" smtClean="0">
                <a:solidFill>
                  <a:srgbClr val="FFFF00"/>
                </a:solidFill>
                <a:latin typeface="Andre V" panose="02000000000000000000" pitchFamily="2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Andre V" panose="02000000000000000000" pitchFamily="2" charset="0"/>
              </a:rPr>
            </a:br>
            <a:endParaRPr lang="ru-RU" sz="2400" dirty="0">
              <a:solidFill>
                <a:srgbClr val="FFFF00"/>
              </a:solidFill>
              <a:latin typeface="Andre 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35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68145" y="346709"/>
            <a:ext cx="10513976" cy="1400530"/>
          </a:xfrm>
        </p:spPr>
        <p:txBody>
          <a:bodyPr/>
          <a:lstStyle/>
          <a:p>
            <a:pPr algn="ctr"/>
            <a:r>
              <a:rPr lang="ru-RU" b="1" dirty="0" smtClean="0">
                <a:cs typeface="Andalus" panose="02020603050405020304" pitchFamily="18" charset="-78"/>
              </a:rPr>
              <a:t>Желаем Вам </a:t>
            </a:r>
            <a:br>
              <a:rPr lang="ru-RU" b="1" dirty="0" smtClean="0">
                <a:cs typeface="Andalus" panose="02020603050405020304" pitchFamily="18" charset="-78"/>
              </a:rPr>
            </a:br>
            <a:r>
              <a:rPr lang="ru-RU" b="1" dirty="0" smtClean="0">
                <a:latin typeface="Andre V" panose="02000000000000000000" pitchFamily="2" charset="0"/>
                <a:cs typeface="Andalus" panose="02020603050405020304" pitchFamily="18" charset="-78"/>
              </a:rPr>
              <a:t>      Безопасных Весенних каникул!</a:t>
            </a:r>
            <a:endParaRPr lang="ru-RU" b="1" dirty="0">
              <a:latin typeface="Andre V" panose="02000000000000000000" pitchFamily="2" charset="0"/>
              <a:cs typeface="Andalus" panose="02020603050405020304" pitchFamily="18" charset="-78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A2D7F6"/>
              </a:clrFrom>
              <a:clrTo>
                <a:srgbClr val="A2D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7108" y="1956157"/>
            <a:ext cx="9430439" cy="490184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544" y="0"/>
            <a:ext cx="2971031" cy="29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48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603733" cy="2658578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7100710" y="452718"/>
            <a:ext cx="4989689" cy="92568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73582">
            <a:off x="194471" y="4245968"/>
            <a:ext cx="3370121" cy="234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7287" y="4109156"/>
            <a:ext cx="3825541" cy="30920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3600" y="5296370"/>
            <a:ext cx="3601156" cy="156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866" y="452718"/>
            <a:ext cx="10374489" cy="13986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Ребята! Наступила весна.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Весеннее солнышко манит на воздух. Но, к сожалению, не все </a:t>
            </a:r>
            <a:r>
              <a:rPr lang="ru-RU" dirty="0">
                <a:solidFill>
                  <a:srgbClr val="FFFF00"/>
                </a:solidFill>
              </a:rPr>
              <a:t>дети правильно ведут себя на улице.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Они </a:t>
            </a:r>
            <a:r>
              <a:rPr lang="ru-RU" dirty="0">
                <a:solidFill>
                  <a:srgbClr val="FFFF00"/>
                </a:solidFill>
              </a:rPr>
              <a:t>играют на проезжей части, перебегают </a:t>
            </a:r>
            <a:r>
              <a:rPr lang="ru-RU" dirty="0" smtClean="0">
                <a:solidFill>
                  <a:srgbClr val="FFFF00"/>
                </a:solidFill>
              </a:rPr>
              <a:t>дорогу. </a:t>
            </a:r>
            <a:r>
              <a:rPr lang="ru-RU" dirty="0">
                <a:solidFill>
                  <a:srgbClr val="FFFF00"/>
                </a:solidFill>
              </a:rPr>
              <a:t>А это кончается иногда трагически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3971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978" y="206303"/>
            <a:ext cx="11209866" cy="6376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9800" cy="140053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Школьник </a:t>
            </a:r>
            <a:r>
              <a:rPr lang="ru-RU" dirty="0">
                <a:solidFill>
                  <a:srgbClr val="FFFF00"/>
                </a:solidFill>
              </a:rPr>
              <a:t>должен знать </a:t>
            </a:r>
            <a:r>
              <a:rPr lang="ru-RU" dirty="0" smtClean="0">
                <a:solidFill>
                  <a:srgbClr val="FFFF00"/>
                </a:solidFill>
              </a:rPr>
              <a:t>правила безопасного поведения на дороге, чтобы не попасть в дорожную ловушку.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	</a:t>
            </a:r>
            <a:r>
              <a:rPr lang="ru-RU" dirty="0" smtClean="0">
                <a:solidFill>
                  <a:srgbClr val="FFFF00"/>
                </a:solidFill>
              </a:rPr>
              <a:t>В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есной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когда температура то повышается, то понижается, может образовываться гололед. Это опасно тем, что 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пешеход 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может вовремя не 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остановиться, просто поскользнуться во время перехода дороги.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41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328" y="293511"/>
            <a:ext cx="11155161" cy="640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311" y="293511"/>
            <a:ext cx="10871200" cy="3431822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Весенние опасности на дороге</a:t>
            </a:r>
            <a:r>
              <a:rPr lang="ru-RU" sz="4000" b="1" dirty="0" smtClean="0">
                <a:solidFill>
                  <a:srgbClr val="C00000"/>
                </a:solidFill>
              </a:rPr>
              <a:t>: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>
                <a:solidFill>
                  <a:srgbClr val="C00000"/>
                </a:solidFill>
              </a:rPr>
              <a:t>оттепель днем и заморозки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>вечером и ночью, мокрая дорога, туман, яркое солнце. Резкое </a:t>
            </a:r>
            <a:r>
              <a:rPr lang="ru-RU" sz="4000" dirty="0" smtClean="0">
                <a:solidFill>
                  <a:srgbClr val="C00000"/>
                </a:solidFill>
              </a:rPr>
              <a:t>изменение </a:t>
            </a:r>
            <a:r>
              <a:rPr lang="ru-RU" sz="4000" dirty="0">
                <a:solidFill>
                  <a:srgbClr val="C00000"/>
                </a:solidFill>
              </a:rPr>
              <a:t>погодных условий.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1193" y="2631303"/>
            <a:ext cx="1937686" cy="1720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306" y="4142342"/>
            <a:ext cx="106279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Большинство ДТП с участием детей-пешеходов происходит примерно в одинаковых, повторяющихся условиях – так называемых </a:t>
            </a:r>
            <a:r>
              <a:rPr lang="ru-RU" sz="2400" u="sng" dirty="0"/>
              <a:t>дорожных ловушках.</a:t>
            </a:r>
          </a:p>
          <a:p>
            <a:pPr algn="ctr"/>
            <a:endParaRPr lang="ru-RU" sz="2400" u="sng" dirty="0"/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Дорожная ловушка </a:t>
            </a:r>
            <a:r>
              <a:rPr lang="ru-RU" sz="2400" dirty="0"/>
              <a:t>— это ситуация обманчивой безопасности. Существует несколько основных дорожных ситуаций-ловушек, которые надо уметь разгадать и избегать их.</a:t>
            </a:r>
          </a:p>
        </p:txBody>
      </p:sp>
    </p:spTree>
    <p:extLst>
      <p:ext uri="{BB962C8B-B14F-4D97-AF65-F5344CB8AC3E}">
        <p14:creationId xmlns:p14="http://schemas.microsoft.com/office/powerpoint/2010/main" xmlns="" val="245732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5400" b="1" dirty="0" smtClean="0">
                <a:solidFill>
                  <a:srgbClr val="FFFF00"/>
                </a:solidFill>
              </a:rPr>
              <a:t>«Дорожные ловушки»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236" y="0"/>
            <a:ext cx="1924296" cy="17090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3334" y="2952519"/>
            <a:ext cx="5045725" cy="3073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09003"/>
            <a:ext cx="10895682" cy="640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Особенности перехода дороги весной: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Неожиданный выход пешехода на проезжую часть из-за стоящего </a:t>
            </a:r>
            <a:r>
              <a:rPr lang="ru-RU" sz="2800" dirty="0" smtClean="0"/>
              <a:t>автомобиля </a:t>
            </a:r>
            <a:r>
              <a:rPr lang="ru-RU" sz="2800" dirty="0" smtClean="0"/>
              <a:t>и других ограничивающих обзор дороги;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5400" dirty="0" smtClean="0">
                <a:solidFill>
                  <a:srgbClr val="FFC000"/>
                </a:solidFill>
              </a:rPr>
              <a:t>БУДЬТЕ</a:t>
            </a:r>
            <a:r>
              <a:rPr lang="ru-RU" sz="5400" dirty="0" smtClean="0"/>
              <a:t> </a:t>
            </a:r>
            <a:r>
              <a:rPr lang="ru-RU" sz="5400" dirty="0" smtClean="0">
                <a:solidFill>
                  <a:srgbClr val="FFFF00"/>
                </a:solidFill>
              </a:rPr>
              <a:t>особенно</a:t>
            </a:r>
            <a:r>
              <a:rPr lang="ru-RU" sz="5400" dirty="0" smtClean="0"/>
              <a:t> </a:t>
            </a:r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внимательными</a:t>
            </a:r>
            <a:r>
              <a:rPr lang="ru-RU" sz="5400" dirty="0" smtClean="0">
                <a:solidFill>
                  <a:srgbClr val="FFFF00"/>
                </a:solidFill>
              </a:rPr>
              <a:t>,</a:t>
            </a:r>
            <a:r>
              <a:rPr lang="ru-RU" sz="5400" dirty="0" smtClean="0"/>
              <a:t> </a:t>
            </a:r>
            <a:r>
              <a:rPr lang="ru-RU" sz="5400" dirty="0" smtClean="0">
                <a:solidFill>
                  <a:srgbClr val="FFFF00"/>
                </a:solidFill>
              </a:rPr>
              <a:t>когда </a:t>
            </a:r>
          </a:p>
          <a:p>
            <a:r>
              <a:rPr lang="ru-RU" sz="5400" dirty="0" smtClean="0">
                <a:solidFill>
                  <a:srgbClr val="FFFF00"/>
                </a:solidFill>
              </a:rPr>
              <a:t>обзору мешает препятствие</a:t>
            </a:r>
          </a:p>
          <a:p>
            <a:r>
              <a:rPr lang="ru-RU" sz="5400" dirty="0"/>
              <a:t> </a:t>
            </a:r>
            <a:r>
              <a:rPr lang="ru-RU" sz="5400" dirty="0" smtClean="0"/>
              <a:t>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700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5400" b="1" dirty="0" smtClean="0">
                <a:solidFill>
                  <a:srgbClr val="FFFF00"/>
                </a:solidFill>
              </a:rPr>
              <a:t>«Дорожная ловушка»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33" y="1"/>
            <a:ext cx="2086714" cy="1853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9600" y="1853248"/>
            <a:ext cx="711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Остановка общественного транспорта</a:t>
            </a:r>
          </a:p>
          <a:p>
            <a:pPr algn="r"/>
            <a:r>
              <a:rPr lang="ru-RU" sz="4400" b="1" dirty="0" smtClean="0">
                <a:solidFill>
                  <a:srgbClr val="FFFF00"/>
                </a:solidFill>
              </a:rPr>
              <a:t>Необходимо быть особенно </a:t>
            </a:r>
            <a:r>
              <a:rPr lang="ru-RU" sz="4400" b="1" dirty="0" smtClean="0">
                <a:solidFill>
                  <a:srgbClr val="FFFF00"/>
                </a:solidFill>
              </a:rPr>
              <a:t>осторожными </a:t>
            </a:r>
            <a:r>
              <a:rPr lang="ru-RU" sz="4400" b="1" dirty="0" smtClean="0">
                <a:solidFill>
                  <a:srgbClr val="FFFF00"/>
                </a:solidFill>
              </a:rPr>
              <a:t>в этой ситуации!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Переходить дорогу только </a:t>
            </a:r>
          </a:p>
          <a:p>
            <a:pPr algn="ctr"/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 пешеходному переходу, </a:t>
            </a:r>
          </a:p>
          <a:p>
            <a:pPr algn="ctr"/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выполняя правило трех «С»! </a:t>
            </a:r>
            <a:endParaRPr lang="ru-RU" sz="26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2834" y="3253778"/>
            <a:ext cx="5657762" cy="3823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3421" y="452718"/>
            <a:ext cx="3940901" cy="27752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837" y="1853248"/>
            <a:ext cx="2005706" cy="18274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0793" y="4086578"/>
            <a:ext cx="2852928" cy="29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9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758" y="145928"/>
            <a:ext cx="11808176" cy="682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066" y="3138311"/>
            <a:ext cx="6852355" cy="24496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 перекрестке надо быть особенно внимательными.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79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756" y="191911"/>
            <a:ext cx="11932355" cy="649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41" y="191912"/>
            <a:ext cx="10591094" cy="1569156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Правило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№1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F0"/>
                </a:solidFill>
              </a:rPr>
              <a:t>Сначала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убедитесь 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в безопасности 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перехода!</a:t>
            </a:r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</a:rPr>
              <a:t>!!!</a:t>
            </a:r>
            <a:r>
              <a:rPr lang="ru-RU" sz="4000" dirty="0" smtClean="0">
                <a:solidFill>
                  <a:srgbClr val="92D050"/>
                </a:solidFill>
              </a:rPr>
              <a:t>!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6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828</TotalTime>
  <Words>160</Words>
  <Application>Microsoft Office PowerPoint</Application>
  <PresentationFormat>Произвольный</PresentationFormat>
  <Paragraphs>26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Безопасное поведение  на дороге   весной</vt:lpstr>
      <vt:lpstr>Желаем Вам        Безопасных Весенних каникул!</vt:lpstr>
      <vt:lpstr>Ребята! Наступила весна.  Весеннее солнышко манит на воздух. Но, к сожалению, не все дети правильно ведут себя на улице.  Они играют на проезжей части, перебегают дорогу. А это кончается иногда трагически.</vt:lpstr>
      <vt:lpstr>Школьник должен знать правила безопасного поведения на дороге, чтобы не попасть в дорожную ловушку.   Весной, когда температура то повышается, то понижается, может образовываться гололед. Это опасно тем, что пешеход может вовремя не остановиться, просто поскользнуться во время перехода дороги.</vt:lpstr>
      <vt:lpstr>Весенние опасности на дороге:  оттепель днем и заморозки вечером и ночью, мокрая дорога, туман, яркое солнце. Резкое изменение погодных условий.</vt:lpstr>
      <vt:lpstr>«Дорожные ловушки»</vt:lpstr>
      <vt:lpstr>«Дорожная ловушка»</vt:lpstr>
      <vt:lpstr>На перекрестке надо быть особенно внимательными.</vt:lpstr>
      <vt:lpstr>Правило №1  Сначала убедитесь  в безопасности  перехода!!!!!</vt:lpstr>
      <vt:lpstr>Проезжая часть не место для игр ребёнка, и даже для взрослого!</vt:lpstr>
      <vt:lpstr>Слайд 11</vt:lpstr>
      <vt:lpstr>Слайд 12</vt:lpstr>
      <vt:lpstr>ПОМНИТЕ!   Соблюдая ПДД   Ваш путь           ВСЕГДА   будет       БЕЗОПАСНЫМ!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Безопасные  ВЕСЕННИЕ КАНИКУЛЫ</dc:title>
  <dc:creator>User</dc:creator>
  <cp:lastModifiedBy>Пользователь Windows</cp:lastModifiedBy>
  <cp:revision>38</cp:revision>
  <dcterms:created xsi:type="dcterms:W3CDTF">2020-03-09T03:12:35Z</dcterms:created>
  <dcterms:modified xsi:type="dcterms:W3CDTF">2020-03-10T15:12:04Z</dcterms:modified>
</cp:coreProperties>
</file>