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3" r:id="rId6"/>
    <p:sldId id="265" r:id="rId7"/>
    <p:sldId id="267" r:id="rId8"/>
    <p:sldId id="275" r:id="rId9"/>
    <p:sldId id="266" r:id="rId10"/>
    <p:sldId id="268" r:id="rId11"/>
    <p:sldId id="276" r:id="rId12"/>
    <p:sldId id="274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19.11.2020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0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29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19.11.2020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496" y="548680"/>
            <a:ext cx="8314184" cy="240486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600" dirty="0"/>
              <a:t>Административная ответственность организаторов-родителей за проведение несогласованных публичных акций, при вовлечении в их проведение несовершеннолетних лиц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1DFE9D6-DA4F-4BC6-BACA-DB2E37D7F6C6}"/>
              </a:ext>
            </a:extLst>
          </p:cNvPr>
          <p:cNvSpPr/>
          <p:nvPr/>
        </p:nvSpPr>
        <p:spPr>
          <a:xfrm>
            <a:off x="2207568" y="188640"/>
            <a:ext cx="66967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+mj-lt"/>
              </a:rPr>
              <a:t>Федеральным законом Российской Федерации от 27.1.2019 № 557-ФЗ «О внесении изменений в ст. 20.2 Кодекса Российской Федерации об административных правонарушениях», введена административная ответственность за вовлечение несовершеннолетнего в участие в несанкционированной акции.</a:t>
            </a: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err="1">
                <a:latin typeface="+mj-lt"/>
              </a:rPr>
              <a:t>Справочно</a:t>
            </a:r>
            <a:r>
              <a:rPr lang="ru-RU" dirty="0">
                <a:latin typeface="+mj-lt"/>
              </a:rPr>
              <a:t>:</a:t>
            </a:r>
          </a:p>
          <a:p>
            <a:pPr algn="just"/>
            <a:r>
              <a:rPr lang="ru-RU" dirty="0">
                <a:latin typeface="+mj-lt"/>
              </a:rPr>
              <a:t>ч.1.1 ст.20.2 КоАП РФ - Вовлечение несовершеннолетнего в участие в несанкционированных собрании, митинге, демонстрации, шествии или пикетировании, если это действие не содержит уголовно наказуемого деяния, -</a:t>
            </a:r>
          </a:p>
          <a:p>
            <a:pPr algn="just"/>
            <a:r>
              <a:rPr lang="ru-RU" dirty="0">
                <a:latin typeface="+mj-lt"/>
              </a:rPr>
              <a:t>влечет наложение административного штрафа на граждан в размере от тридцати тысяч до пятидесяти тысяч рублей, или обязательные работы на срок от двадцати до ста часов, или административный арест на срок до пятнадцати суток; на должностных лиц - от пятидесяти тысяч до ста тысяч рублей; на юридических лиц - от двухсот пятидесяти тысяч до пятисот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84032" y="2027921"/>
            <a:ext cx="5688632" cy="2802158"/>
          </a:xfrm>
        </p:spPr>
        <p:txBody>
          <a:bodyPr rtlCol="0">
            <a:normAutofit/>
          </a:bodyPr>
          <a:lstStyle/>
          <a:p>
            <a:pPr indent="361950" algn="just"/>
            <a:r>
              <a:rPr lang="ru-RU" sz="2000" dirty="0">
                <a:latin typeface="+mj-lt"/>
              </a:rPr>
              <a:t>Участие в несанкционированных акциях сопряжено с повышенным риском быть вовлеченными в массовые беспорядки, правонарушения и преступления, что опасно для жизни и здоровья несовершеннолетних детей.</a:t>
            </a:r>
          </a:p>
          <a:p>
            <a:pPr rtl="0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2F7CACC-4AF8-465C-AF08-A4CBAF667D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8" r="228"/>
          <a:stretch>
            <a:fillRect/>
          </a:stretch>
        </p:blipFill>
        <p:spPr>
          <a:xfrm>
            <a:off x="1006475" y="1874838"/>
            <a:ext cx="5192713" cy="2936875"/>
          </a:xfr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271464" y="5297019"/>
            <a:ext cx="8104082" cy="1306276"/>
          </a:xfrm>
        </p:spPr>
        <p:txBody>
          <a:bodyPr rtlCol="0">
            <a:normAutofit/>
          </a:bodyPr>
          <a:lstStyle/>
          <a:p>
            <a:pPr indent="361950" algn="just"/>
            <a:r>
              <a:rPr lang="ru-RU" sz="2400" dirty="0">
                <a:latin typeface="+mj-lt"/>
              </a:rPr>
              <a:t>Родители, которые берут с собой детей на публичные акции, тем более на несанкционированные, сознательно подвергают их опасности. </a:t>
            </a:r>
          </a:p>
          <a:p>
            <a:pPr rtl="0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3E9CC98-67A9-43A2-ABF9-6DCCB3AA52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915" b="2915"/>
          <a:stretch>
            <a:fillRect/>
          </a:stretch>
        </p:blipFill>
        <p:spPr/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2BB1D44-0445-47E0-B5CE-2460ECD8D3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6688" r="6688"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60E20E4-B31F-4ADF-BF4C-04356A1DD79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645" r="1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9417AC8-09EB-4010-BEDF-23C52F74AC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7681" r="17681"/>
          <a:stretch>
            <a:fillRect/>
          </a:stretch>
        </p:blipFill>
        <p:spPr/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7A655AD-E6B6-47DD-9C21-2D4ED8FE0E2B}"/>
              </a:ext>
            </a:extLst>
          </p:cNvPr>
          <p:cNvSpPr/>
          <p:nvPr/>
        </p:nvSpPr>
        <p:spPr>
          <a:xfrm>
            <a:off x="922056" y="5144813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>
                <a:latin typeface="+mj-lt"/>
              </a:rPr>
              <a:t>Следует иметь ввиду, что данное положение ч.1.1 ст.20.2 КоАП РФ относится к несанкционированным публичным акциям, то есть акциям несогласованным в установленном порядке с органами местного самоуправления в порядке, предусмотренном ч.1 ст.7 Федерального закона Российской Федерации от 19.06.2004 № 54-ФЗ.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89D484-4C28-440A-8803-04729E9D86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751" r="25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86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3E9A93C-C8A1-41C5-B9B9-0C74BD5CB0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668" r="17668"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3E8AD08-5290-4C05-8BA2-FDC7055DCC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2720" r="22720"/>
          <a:stretch>
            <a:fillRect/>
          </a:stretch>
        </p:blipFill>
        <p:spPr/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890F667-0FF5-488D-8642-4BA9E967927A}"/>
              </a:ext>
            </a:extLst>
          </p:cNvPr>
          <p:cNvSpPr/>
          <p:nvPr/>
        </p:nvSpPr>
        <p:spPr>
          <a:xfrm>
            <a:off x="1343472" y="51571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>
                <a:latin typeface="+mj-lt"/>
              </a:rPr>
              <a:t>Не следует забывать, что в случае каких-либо происшествий, нанесения травмы или другого вреда здоровью различной степени тяжести ребенку на публичной акции (как согласованной, так и несогласованной), родитель будет отвечать либо за невыполнение обязанностей по надлежащему воспитанию и присмотру (ст. 5.35 КоАП РФ), либо за оставление в опасности (ст. 125 УК РФ).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EEAD2DE-778B-4AAE-87A2-2D081C6ABE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3266" b="3266"/>
          <a:stretch>
            <a:fillRect/>
          </a:stretch>
        </p:blipFill>
        <p:spPr/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22B7197-6746-48B0-9C23-B0864F27B8F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4220" b="4220"/>
          <a:stretch>
            <a:fillRect/>
          </a:stretch>
        </p:blipFill>
        <p:spPr/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58EAD73-9274-4ED3-AA6F-5ECC9B5550E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6769" b="6769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A3CC39B-4DCA-479E-BB34-BCF494CDB0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17227" b="17227"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239475D-3A96-44FE-AA9F-A14E76C185E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t="7723" b="7723"/>
          <a:stretch>
            <a:fillRect/>
          </a:stretch>
        </p:blipFill>
        <p:spPr/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284DDF6-6FB0-42C3-B3CD-E4CE66C3D935}"/>
              </a:ext>
            </a:extLst>
          </p:cNvPr>
          <p:cNvSpPr/>
          <p:nvPr/>
        </p:nvSpPr>
        <p:spPr>
          <a:xfrm>
            <a:off x="9264352" y="459147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Массовые протесты, организованные движением </a:t>
            </a:r>
            <a:r>
              <a:rPr lang="en-US" sz="2400" dirty="0">
                <a:latin typeface="+mj-lt"/>
              </a:rPr>
              <a:t>Black Lives Matter </a:t>
            </a:r>
            <a:r>
              <a:rPr lang="ru-RU" sz="2400" dirty="0">
                <a:latin typeface="+mj-lt"/>
              </a:rPr>
              <a:t>в США</a:t>
            </a: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028581" y="5157192"/>
            <a:ext cx="8104082" cy="1259483"/>
          </a:xfrm>
        </p:spPr>
        <p:txBody>
          <a:bodyPr rtlCol="0">
            <a:normAutofit/>
          </a:bodyPr>
          <a:lstStyle/>
          <a:p>
            <a:pPr algn="just"/>
            <a:r>
              <a:rPr lang="ru-RU" sz="2000" dirty="0">
                <a:latin typeface="+mj-lt"/>
              </a:rPr>
              <a:t>Массовые протесты в Гонконге.</a:t>
            </a:r>
          </a:p>
          <a:p>
            <a:pPr algn="just"/>
            <a:r>
              <a:rPr lang="ru-RU" sz="2000" dirty="0">
                <a:latin typeface="+mj-lt"/>
              </a:rPr>
              <a:t>Как мы можем увидеть, тенденция к использованию детей в публичных акциях, идет по всему миру.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FA4528A-63AE-4A19-A11B-93F5332817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670" r="6670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EE80F14-9579-4DA7-AE90-D4D0918C42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0772" b="10772"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1A08DCE-A113-4CE8-85DD-3CE92C8E48D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2842" b="28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81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43503EF-15C3-4A37-98B7-C603036B066C}"/>
              </a:ext>
            </a:extLst>
          </p:cNvPr>
          <p:cNvSpPr/>
          <p:nvPr/>
        </p:nvSpPr>
        <p:spPr>
          <a:xfrm>
            <a:off x="1343472" y="764704"/>
            <a:ext cx="88569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Подводя итог, обращаемся к уважаемым родителям.</a:t>
            </a:r>
          </a:p>
          <a:p>
            <a:pPr indent="361950" algn="just"/>
            <a:r>
              <a:rPr lang="ru-RU" sz="2000" dirty="0">
                <a:latin typeface="+mj-lt"/>
              </a:rPr>
              <a:t>Ни в коем случае не берите детей с собой на массовые акции, даже, если вам кажется, что вы делаете благое дело, помните – это не так!</a:t>
            </a:r>
          </a:p>
          <a:p>
            <a:pPr indent="361950" algn="just"/>
            <a:r>
              <a:rPr lang="ru-RU" sz="2000" dirty="0">
                <a:latin typeface="+mj-lt"/>
              </a:rPr>
              <a:t>Ваши дети могут быть использованы как провокация в отношении сотрудников правоохранительных органов.</a:t>
            </a:r>
          </a:p>
          <a:p>
            <a:pPr indent="361950" algn="just"/>
            <a:r>
              <a:rPr lang="ru-RU" sz="2000" dirty="0">
                <a:latin typeface="+mj-lt"/>
              </a:rPr>
              <a:t>В случае силовых столкновений с сотрудниками правоохранительных органов, дети подвергаются наибольшей опасности. </a:t>
            </a:r>
          </a:p>
          <a:p>
            <a:pPr indent="361950" algn="just"/>
            <a:r>
              <a:rPr lang="ru-RU" sz="2000" dirty="0">
                <a:latin typeface="+mj-lt"/>
              </a:rPr>
              <a:t>Они могут получить как физическую травму вплоть до получения инвалидности, так и психологическую, вплоть до получения ПТСР (посттравматическое стрессовое расстройство) от банального испуга.</a:t>
            </a:r>
          </a:p>
          <a:p>
            <a:pPr indent="361950" algn="just"/>
            <a:r>
              <a:rPr lang="ru-RU" sz="2000" dirty="0">
                <a:latin typeface="+mj-lt"/>
              </a:rPr>
              <a:t>Отметим, что данную психотравму вылечить крайне трудно, ремиссия может длиться до конца жизни.</a:t>
            </a:r>
          </a:p>
          <a:p>
            <a:pPr algn="ctr"/>
            <a:r>
              <a:rPr lang="ru-RU" sz="2000" dirty="0">
                <a:latin typeface="+mj-lt"/>
              </a:rPr>
              <a:t>Берегите себя и ваших детей!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70</TotalTime>
  <Words>595</Words>
  <Application>Microsoft Office PowerPoint</Application>
  <PresentationFormat>Произвольный</PresentationFormat>
  <Paragraphs>33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Дети-друзья 16 х 9</vt:lpstr>
      <vt:lpstr>Административная ответственность организаторов-родителей за проведение несогласованных публичных акций, при вовлечении в их проведение несовершеннолетних лиц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John</dc:creator>
  <cp:keywords/>
  <cp:lastModifiedBy>Ильина</cp:lastModifiedBy>
  <cp:revision>14</cp:revision>
  <dcterms:created xsi:type="dcterms:W3CDTF">2020-10-11T06:01:26Z</dcterms:created>
  <dcterms:modified xsi:type="dcterms:W3CDTF">2020-11-19T11:16:48Z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