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57" r:id="rId3"/>
    <p:sldId id="272" r:id="rId4"/>
    <p:sldId id="287" r:id="rId5"/>
    <p:sldId id="288" r:id="rId6"/>
    <p:sldId id="289" r:id="rId7"/>
    <p:sldId id="290" r:id="rId8"/>
    <p:sldId id="309" r:id="rId9"/>
    <p:sldId id="310" r:id="rId10"/>
    <p:sldId id="311" r:id="rId11"/>
    <p:sldId id="312" r:id="rId12"/>
    <p:sldId id="292" r:id="rId13"/>
    <p:sldId id="293" r:id="rId14"/>
    <p:sldId id="294" r:id="rId15"/>
    <p:sldId id="296" r:id="rId16"/>
    <p:sldId id="295" r:id="rId17"/>
    <p:sldId id="299" r:id="rId18"/>
    <p:sldId id="297" r:id="rId19"/>
    <p:sldId id="298" r:id="rId20"/>
    <p:sldId id="308" r:id="rId21"/>
    <p:sldId id="307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3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00FF00"/>
    <a:srgbClr val="D12023"/>
    <a:srgbClr val="D7181E"/>
    <a:srgbClr val="FFCCCC"/>
    <a:srgbClr val="FFFF99"/>
    <a:srgbClr val="B3CEE5"/>
    <a:srgbClr val="CCFF99"/>
    <a:srgbClr val="FFCC99"/>
    <a:srgbClr val="F3A6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4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414" y="114"/>
      </p:cViewPr>
      <p:guideLst>
        <p:guide orient="horz" pos="3838"/>
        <p:guide pos="2245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7152770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994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Овал 16"/>
          <p:cNvSpPr/>
          <p:nvPr/>
        </p:nvSpPr>
        <p:spPr>
          <a:xfrm>
            <a:off x="6392035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Овал 18"/>
          <p:cNvSpPr/>
          <p:nvPr/>
        </p:nvSpPr>
        <p:spPr>
          <a:xfrm>
            <a:off x="6572035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5825" y="4774883"/>
            <a:ext cx="1696419" cy="1327632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2" name="Заголовок 21"/>
          <p:cNvSpPr>
            <a:spLocks noGrp="1"/>
          </p:cNvSpPr>
          <p:nvPr>
            <p:ph type="ctrTitle"/>
          </p:nvPr>
        </p:nvSpPr>
        <p:spPr>
          <a:xfrm>
            <a:off x="-2" y="0"/>
            <a:ext cx="7152770" cy="6857999"/>
          </a:xfrm>
        </p:spPr>
        <p:txBody>
          <a:bodyPr anchor="ctr">
            <a:normAutofit/>
          </a:bodyPr>
          <a:lstStyle/>
          <a:p>
            <a:r>
              <a:rPr lang="ru-RU" sz="4400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ПОДРОСТОК – </a:t>
            </a:r>
            <a:br>
              <a:rPr lang="ru-RU" sz="4400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</a:br>
            <a:r>
              <a:rPr lang="ru-RU" sz="4400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ПРАВА, ОБЯЗАННОСТИ </a:t>
            </a:r>
            <a:br>
              <a:rPr lang="ru-RU" sz="4400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</a:br>
            <a:r>
              <a:rPr lang="ru-RU" sz="4400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И ОТВЕТСТВЕННОСТЬ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5887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1" name="Прямоугольник 30"/>
          <p:cNvSpPr/>
          <p:nvPr/>
        </p:nvSpPr>
        <p:spPr>
          <a:xfrm>
            <a:off x="188992" y="163803"/>
            <a:ext cx="69051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ДОРОЖНЫЕ ЗНАКИ, РЕГУЛИРУЮЩИЕ 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ДВИЖЕНИЕ  ВЕЛОСИПЕДИСТОВ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242561" y="1057910"/>
            <a:ext cx="6905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ЗНАКИ ОСОБЫХ ПРЕДПИСАНИЙ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291717" y="4152623"/>
            <a:ext cx="577494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Велосипедная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зона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–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место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, с которого начинается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велосипедная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зона (знак 5.33.1).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32" y="3817599"/>
            <a:ext cx="822711" cy="120142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33" y="5071336"/>
            <a:ext cx="822710" cy="1201419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1291717" y="5369997"/>
            <a:ext cx="577494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Конец велосипедной зоны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/>
            </a:r>
            <a:b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(знак 5.34.1).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291717" y="1544894"/>
            <a:ext cx="5774948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Дорога с полосой для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велосипедистов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– Дорога,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по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которой движение велосипедистов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 водителей </a:t>
            </a:r>
            <a:b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мопедов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осуществляется по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специально выделенной </a:t>
            </a:r>
            <a:b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полосе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навстречу общему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потоку транспортных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средств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(знак 5.11.2).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61" y="2791389"/>
            <a:ext cx="816282" cy="81798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61" y="1767352"/>
            <a:ext cx="816282" cy="817983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>
          <a:xfrm>
            <a:off x="1291717" y="2929989"/>
            <a:ext cx="577494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Конец дороги с полосой для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велосипедистов </a:t>
            </a:r>
            <a:b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(знак 5.12.2).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273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42" grpId="0"/>
      <p:bldP spid="18" grpId="0"/>
      <p:bldP spid="21" grpId="0"/>
      <p:bldP spid="22" grpId="0"/>
      <p:bldP spid="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1" name="Прямоугольник 30"/>
          <p:cNvSpPr/>
          <p:nvPr/>
        </p:nvSpPr>
        <p:spPr>
          <a:xfrm>
            <a:off x="188992" y="163803"/>
            <a:ext cx="69051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ДОРОЖНЫЕ ЗНАКИ, РЕГУЛИРУЮЩИЕ 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ДВИЖЕНИЕ  ВЕЛОСИПЕДИСТОВ</a:t>
            </a:r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92" y="1799526"/>
            <a:ext cx="822710" cy="548473"/>
          </a:xfrm>
          <a:prstGeom prst="rect">
            <a:avLst/>
          </a:prstGeom>
        </p:spPr>
      </p:pic>
      <p:sp>
        <p:nvSpPr>
          <p:cNvPr id="39" name="Прямоугольник 38"/>
          <p:cNvSpPr/>
          <p:nvPr/>
        </p:nvSpPr>
        <p:spPr>
          <a:xfrm>
            <a:off x="1108872" y="1674075"/>
            <a:ext cx="577494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Вид транспортного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средства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–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указывает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вид транспортного средства, на который распространяется действие знака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(знак 8.4.7).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61" y="2961841"/>
            <a:ext cx="822709" cy="548473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1117940" y="2843662"/>
            <a:ext cx="577494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Кроме вида транспортного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средства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– указывает вид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транспортного средства, на который не распространяется действие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знака (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знак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8.4.13).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88992" y="1089578"/>
            <a:ext cx="6905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ЗНАКИ ДОПОЛНИТЕЛЬНОЙ ИНФОРМАЦИИ (ТАБЛИЧКИ)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308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9" grpId="0"/>
      <p:bldP spid="41" grpId="0"/>
      <p:bldP spid="4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417565" y="864213"/>
            <a:ext cx="660840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 smtClean="0">
                <a:solidFill>
                  <a:srgbClr val="005BAA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Светофоры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. 6.5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. Если сигнал светофора выполнен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виде силуэта пешехода и (или) велосипеда, то его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действие распространяется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только на пешеходов (велосипедистов).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При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этом зеленый сигнал разрешает,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а красный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запрещает движение пешеходов (велосипедистов). Для регулирования движения велосипедистов может использоваться также светофор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 круглыми сигналами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уменьшенного размера, дополненный прямоугольной табличкой белого цвета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размером</a:t>
            </a:r>
            <a:r>
              <a:rPr lang="en-US" sz="1600" dirty="0" smtClean="0">
                <a:solidFill>
                  <a:prstClr val="black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200х200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мм с изображением велосипеда черного цвета.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88992" y="163803"/>
            <a:ext cx="69051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ПРАВИЛА ДОРОЖНОГО ДВИЖЕНИЯ </a:t>
            </a:r>
            <a:r>
              <a:rPr lang="en-US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/>
            </a:r>
            <a:br>
              <a:rPr lang="en-US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ДЛЯ ВЕЛОСИПЕДИСТОВ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652" y="3172537"/>
            <a:ext cx="4110875" cy="3461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966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258087" y="563913"/>
            <a:ext cx="67275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П.19.1. </a:t>
            </a:r>
            <a:r>
              <a:rPr lang="ru-RU" sz="16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 темное </a:t>
            </a:r>
            <a:r>
              <a:rPr lang="ru-RU" sz="16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время суток и в условиях недостаточной видимости независимо от освещения дороги, а также в тоннелях на движущемся транспортном средстве должны быть включены следующие </a:t>
            </a: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световые приборы</a:t>
            </a:r>
            <a:r>
              <a:rPr lang="ru-RU" sz="16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: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на </a:t>
            </a:r>
            <a:r>
              <a:rPr lang="ru-RU" sz="16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всех механических транспортных средствах и мопедах — фары дальнего или ближнего света, на велосипедах — фары или фонари, на гужевых повозках — фонари (при их наличии);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на </a:t>
            </a:r>
            <a:r>
              <a:rPr lang="ru-RU" sz="16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прицепах и буксируемых механических транспортных средствах — габаритные огни</a:t>
            </a:r>
            <a:r>
              <a:rPr lang="ru-RU" sz="16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88992" y="163803"/>
            <a:ext cx="69051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СВЕТОВЫЕ ПРИБОРЫ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35" r="23142" b="10114"/>
          <a:stretch/>
        </p:blipFill>
        <p:spPr>
          <a:xfrm>
            <a:off x="1535420" y="3770443"/>
            <a:ext cx="4057036" cy="28627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1" name="Прямоугольник 10"/>
          <p:cNvSpPr/>
          <p:nvPr/>
        </p:nvSpPr>
        <p:spPr>
          <a:xfrm>
            <a:off x="188991" y="2872237"/>
            <a:ext cx="67965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П.19.5</a:t>
            </a:r>
            <a:r>
              <a:rPr lang="ru-RU" sz="16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. В светлое время суток на всех движущихся транспортных средствах с целью их </a:t>
            </a:r>
            <a:r>
              <a:rPr lang="ru-RU" sz="16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обозначения</a:t>
            </a:r>
            <a:r>
              <a:rPr lang="en-US" sz="16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ru-RU" sz="16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должны </a:t>
            </a:r>
            <a:r>
              <a:rPr lang="ru-RU" sz="16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включаться фары ближнего света или дневные ходовые огни.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8596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1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640" y="1851076"/>
            <a:ext cx="817983" cy="817983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226825" y="1101774"/>
            <a:ext cx="555203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24.1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Движение велосипедистов в возрасте старше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14 </a:t>
            </a:r>
            <a:r>
              <a:rPr lang="ru-RU" sz="16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лет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должно осуществляться </a:t>
            </a:r>
            <a:r>
              <a:rPr lang="ru-RU" sz="16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по велосипедной, </a:t>
            </a:r>
            <a:r>
              <a:rPr lang="ru-RU" sz="1600" dirty="0" err="1">
                <a:latin typeface="Segoe UI Semibold" panose="020B0702040204020203" pitchFamily="34" charset="0"/>
                <a:cs typeface="Segoe UI Semibold" panose="020B0702040204020203" pitchFamily="34" charset="0"/>
              </a:rPr>
              <a:t>велопешеходной</a:t>
            </a:r>
            <a:r>
              <a:rPr lang="ru-RU" sz="16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 дорожкам или полосе для велосипедистов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lvl="0">
              <a:defRPr/>
            </a:pPr>
            <a:endParaRPr lang="ru-RU" sz="16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>
              <a:defRPr/>
            </a:pPr>
            <a:r>
              <a:rPr lang="ru-RU" sz="1600" i="1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Важно</a:t>
            </a:r>
            <a:r>
              <a:rPr lang="en-US" sz="1600" i="1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ru-RU" sz="1600" i="1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знать</a:t>
            </a:r>
            <a:r>
              <a:rPr lang="ru-RU" sz="1600" i="1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Данный пункт устанавливает обязанность велосипедистам старше 14 лет двигаться по специально выделенному участку дороги при его наличии. </a:t>
            </a:r>
          </a:p>
        </p:txBody>
      </p:sp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00" y="947928"/>
            <a:ext cx="817983" cy="817983"/>
          </a:xfrm>
          <a:prstGeom prst="rect">
            <a:avLst/>
          </a:prstGeom>
        </p:spPr>
      </p:pic>
      <p:sp>
        <p:nvSpPr>
          <p:cNvPr id="31" name="Прямоугольник 30"/>
          <p:cNvSpPr/>
          <p:nvPr/>
        </p:nvSpPr>
        <p:spPr>
          <a:xfrm>
            <a:off x="188992" y="163803"/>
            <a:ext cx="69051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ПРАВИЛА ДОРОЖНОГО ДВИЖЕНИЯ </a:t>
            </a:r>
            <a:r>
              <a:rPr lang="en-US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/>
            </a:r>
            <a:br>
              <a:rPr lang="en-US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ДЛЯ ВЕЛОСИПЕДИСТОВ </a:t>
            </a: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 ВОЗРАСТЕ СТАРШЕ 14 ЛЕТ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3290" y="2749889"/>
            <a:ext cx="817983" cy="817983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241834" y="3668469"/>
            <a:ext cx="653702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Движение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велосипедистов </a:t>
            </a:r>
            <a:r>
              <a:rPr lang="ru-RU" sz="16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по правому краю проезжей части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допускается — в следующих случаях: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i="1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отсутствуют </a:t>
            </a:r>
            <a:r>
              <a:rPr lang="ru-RU" sz="1600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велосипедная и </a:t>
            </a:r>
            <a:r>
              <a:rPr lang="ru-RU" sz="1600" i="1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велопешеходная</a:t>
            </a:r>
            <a:r>
              <a:rPr lang="ru-RU" sz="1600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дорожки, полоса для велосипедистов либо отсутствует возможность двигаться </a:t>
            </a:r>
            <a:r>
              <a:rPr lang="ru-RU" sz="1600" i="1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 </a:t>
            </a:r>
            <a:r>
              <a:rPr lang="ru-RU" sz="1600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ним;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i="1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габаритная </a:t>
            </a:r>
            <a:r>
              <a:rPr lang="ru-RU" sz="1600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ширина велосипеда, прицепа к нему либо перевозимого груза превышает 1 м;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i="1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движение </a:t>
            </a:r>
            <a:r>
              <a:rPr lang="ru-RU" sz="1600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велосипедистов осуществляется в </a:t>
            </a:r>
            <a:r>
              <a:rPr lang="ru-RU" sz="1600" i="1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колоннах.</a:t>
            </a:r>
            <a:endParaRPr lang="ru-RU" sz="1600" i="1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>
              <a:defRPr/>
            </a:pPr>
            <a:endParaRPr lang="ru-RU" sz="1600" dirty="0" smtClean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>
              <a:defRPr/>
            </a:pPr>
            <a:r>
              <a:rPr lang="ru-RU" sz="16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Итак</a:t>
            </a: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, если отсутствует специальный выделенный участок </a:t>
            </a:r>
            <a:r>
              <a:rPr lang="ru-RU" sz="16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/>
            </a:r>
            <a:br>
              <a:rPr lang="ru-RU" sz="16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16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дороги </a:t>
            </a: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для движения велосипедов </a:t>
            </a:r>
            <a:r>
              <a:rPr lang="ru-RU" sz="16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– велосипедист в </a:t>
            </a: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первую очередь должен двигаться по правому краю проезжей части.</a:t>
            </a:r>
          </a:p>
        </p:txBody>
      </p:sp>
    </p:spTree>
    <p:extLst>
      <p:ext uri="{BB962C8B-B14F-4D97-AF65-F5344CB8AC3E}">
        <p14:creationId xmlns:p14="http://schemas.microsoft.com/office/powerpoint/2010/main" val="2161238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1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224833" y="3473574"/>
            <a:ext cx="68197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24.3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Движение велосипедистов в возрасте </a:t>
            </a:r>
            <a:r>
              <a:rPr lang="ru-RU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 7 </a:t>
            </a:r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 </a:t>
            </a:r>
            <a:r>
              <a:rPr lang="ru-RU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14 лет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должно осуществляться только по тротуарам, пешеходным, велосипедным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 </a:t>
            </a:r>
            <a:r>
              <a:rPr lang="ru-RU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велопешеходным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дорожкам, а также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пределах пешеходных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зон.</a:t>
            </a:r>
            <a:endParaRPr lang="ru-RU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1" name="Прямоугольник 30"/>
          <p:cNvSpPr/>
          <p:nvPr/>
        </p:nvSpPr>
        <p:spPr>
          <a:xfrm>
            <a:off x="241834" y="2662359"/>
            <a:ext cx="668683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ПРАВИЛА ДОРОЖНОГО ДВИЖЕНИЯ </a:t>
            </a:r>
            <a:r>
              <a:rPr lang="en-US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/>
            </a:r>
            <a:br>
              <a:rPr lang="en-US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ДЛЯ ВЕЛОСИПЕДИСТОВ </a:t>
            </a: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 ВОЗРАСТЕ ОТ 7 ДО 14 ЛЕТ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41834" y="1152157"/>
            <a:ext cx="68197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24.4. Движение велосипедистов в возрасте младше </a:t>
            </a:r>
            <a:r>
              <a:rPr lang="ru-RU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7 лет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должно осуществляться только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 тротуарам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пешеходным и </a:t>
            </a:r>
            <a:r>
              <a:rPr lang="ru-RU" dirty="0" err="1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велопешеходным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дорожкам (на стороне для движения пешеходов),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 также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пределах пешеходных зон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ru-RU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5428" y="341145"/>
            <a:ext cx="668683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ПРАВИЛА ДОРОЖНОГО ДВИЖЕНИЯ </a:t>
            </a:r>
            <a:r>
              <a:rPr lang="en-US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/>
            </a:r>
            <a:br>
              <a:rPr lang="en-US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ДЛЯ ВЕЛОСИПЕДИСТОВ </a:t>
            </a: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 ВОЗРАСТЕ ДО 7 ЛЕТ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31361" y="5025447"/>
            <a:ext cx="55799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400" i="1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Велосипедистам </a:t>
            </a:r>
            <a:r>
              <a:rPr lang="ru-RU" sz="2400" i="1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 14 лет </a:t>
            </a:r>
            <a:r>
              <a:rPr lang="ru-RU" sz="2400" i="1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/>
            </a:r>
            <a:br>
              <a:rPr lang="ru-RU" sz="2400" i="1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400" i="1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запрещается движение </a:t>
            </a:r>
            <a:br>
              <a:rPr lang="ru-RU" sz="2400" i="1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400" i="1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по </a:t>
            </a:r>
            <a:r>
              <a:rPr lang="ru-RU" sz="2400" i="1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проезжей части и обочине</a:t>
            </a:r>
            <a:r>
              <a:rPr lang="ru-RU" sz="24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ru-RU" sz="2400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700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1" grpId="0"/>
      <p:bldP spid="12" grpId="0"/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1" name="Прямоугольник 30"/>
          <p:cNvSpPr/>
          <p:nvPr/>
        </p:nvSpPr>
        <p:spPr>
          <a:xfrm>
            <a:off x="188992" y="163803"/>
            <a:ext cx="69051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ПРАВИЛА ДОРОЖНОГО ДВИЖЕНИЯ </a:t>
            </a:r>
            <a:r>
              <a:rPr lang="en-US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/>
            </a:r>
            <a:br>
              <a:rPr lang="en-US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ДЛЯ ВЕЛОСИПЕДИСТОВ </a:t>
            </a: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 ВОЗРАСТЕ СТАРШЕ 14 ЛЕТ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88992" y="920194"/>
            <a:ext cx="65370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Движение </a:t>
            </a:r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по </a:t>
            </a:r>
            <a:r>
              <a:rPr lang="ru-RU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обочине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случае, если отсутствуют велосипедная и </a:t>
            </a:r>
            <a:r>
              <a:rPr lang="ru-RU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велопешеходная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дорожки, полоса для велосипедистов либо отсутствует возможность двигаться по ним или по правому краю проезжей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части.</a:t>
            </a:r>
            <a:endParaRPr lang="ru-RU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03300" y="2426660"/>
            <a:ext cx="653702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Движение </a:t>
            </a:r>
            <a:r>
              <a:rPr lang="ru-RU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по тротуару или пешеходной дорожке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отсутствуют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велосипедная и </a:t>
            </a:r>
            <a:r>
              <a:rPr lang="ru-RU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велопешеходная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дорожки, полоса для велосипедистов либо отсутствует возможность двигаться по ним, а также по правому краю проезжей части или обочине;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велосипедист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сопровождает велосипедиста в возрасте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 лет либо перевозит ребенка в возрасте до 7 лет на дополнительном сиденье, в велоколяске или в прицепе, предназначенном для эксплуатации с велосипедом.</a:t>
            </a:r>
          </a:p>
          <a:p>
            <a:pPr lvl="0">
              <a:defRPr/>
            </a:pPr>
            <a:endParaRPr lang="ru-RU" dirty="0" smtClean="0">
              <a:solidFill>
                <a:srgbClr val="C0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lvl="0">
              <a:defRPr/>
            </a:pPr>
            <a:r>
              <a:rPr lang="ru-RU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Важно знать: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движение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 тротуару или пешеходной дорожке является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исключением для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движения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ним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велосипедистов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66566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6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4" name="Прямоугольник 13"/>
          <p:cNvSpPr/>
          <p:nvPr/>
        </p:nvSpPr>
        <p:spPr>
          <a:xfrm>
            <a:off x="188992" y="163803"/>
            <a:ext cx="69051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ВЕЛОСИПЕДИСТАМ РАЗРЕШАЕТСЯ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91615" y="585179"/>
            <a:ext cx="681970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24.2. Допускается движение велосипедистов в возрасте старше 14 лет:</a:t>
            </a:r>
          </a:p>
          <a:p>
            <a:pPr lvl="0">
              <a:defRPr/>
            </a:pPr>
            <a:r>
              <a:rPr lang="ru-RU" sz="1600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 правому краю проезжей части - в следующих случаях: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отсутствуют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велосипедная и </a:t>
            </a:r>
            <a:r>
              <a:rPr lang="ru-RU" sz="16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велопешеходная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дорожки, полоса для велосипедистов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либо отсутствует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возможность двигаться по ним;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габаритная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ширина велосипеда, прицепа к нему либо перевозимого груза превышает 1 м;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движение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велосипедистов осуществляется в колоннах;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обочине - в случае, если отсутствуют велосипедная и </a:t>
            </a:r>
            <a:r>
              <a:rPr lang="ru-RU" sz="16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велопешеходная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дорожки, полоса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для велосипедистов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либо отсутствует возможность двигаться по ним или по правому краю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проезжей части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габаритная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ширина велосипеда, прицепа к нему либо перевозимого груза превышает 1 м;</a:t>
            </a:r>
          </a:p>
          <a:p>
            <a:pPr lvl="0">
              <a:defRPr/>
            </a:pPr>
            <a:r>
              <a:rPr lang="ru-RU" sz="1600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 тротуару или пешеходной дорожке - в следующих случаях: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отсутствуют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велосипедная и </a:t>
            </a:r>
            <a:r>
              <a:rPr lang="ru-RU" sz="16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велопешеходная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дорожки, полоса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для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велосипедистов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либо отсутствует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возможность двигаться по ним, а также по правому краю проезжей части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или обочине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велосипедист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сопровождает велосипедиста в возрасте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14 лет либо перевозит ребенка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возрасте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 7 лет на дополнительном сиденье, в велоколяске или в прицепе, предназначенном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для эксплуатации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 велосипедом.</a:t>
            </a:r>
            <a:endParaRPr lang="ru-RU" sz="1600" i="1" dirty="0">
              <a:solidFill>
                <a:srgbClr val="C0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641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1" name="Прямоугольник 30"/>
          <p:cNvSpPr/>
          <p:nvPr/>
        </p:nvSpPr>
        <p:spPr>
          <a:xfrm>
            <a:off x="188992" y="163803"/>
            <a:ext cx="69051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ВЕЛОСИПЕДИСТАМ ЗАПРЕЩАЕТСЯ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88993" y="591273"/>
            <a:ext cx="68678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24.8. Велосипедистам и водителям мопедов запрещается: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управлять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велосипедом, мопедом, не держась за руль хотя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бы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одной рукой;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перевозить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груз, который выступает более чем на 0,5 м по длине или ширине за габариты,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или груз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мешающий управлению;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перевозить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пассажиров, если это не предусмотрено конструкцией транспортного средства;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перевозить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детей до 7 лет при отсутствии специально оборудованных для них мест;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поворачивать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налево или разворачиваться на дорогах с трамвайным движением и на дорогах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имеющих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более одной полосы для движения в данном направлении (кроме случаев,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когда из правой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полосы разрешен поворот налево, и за исключением дорог, находящихся в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велосипедных зонах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пересекать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дорогу по пешеходным переходам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ru-RU" sz="16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88992" y="4558543"/>
            <a:ext cx="691283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24.9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Запрещается буксировка велосипедов и мопедов, а также буксировка велосипедами и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мопедами, кроме буксировки прицепа, предназначенного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для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эксплуатации с велосипедом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или мопедом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08143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6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4" name="Прямоугольник 13"/>
          <p:cNvSpPr/>
          <p:nvPr/>
        </p:nvSpPr>
        <p:spPr>
          <a:xfrm>
            <a:off x="2033794" y="795551"/>
            <a:ext cx="495530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«Кодекс </a:t>
            </a:r>
            <a:r>
              <a:rPr lang="ru-RU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Российской Федерации </a:t>
            </a:r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/>
            </a:r>
            <a:b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об </a:t>
            </a:r>
            <a:r>
              <a:rPr lang="ru-RU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административных </a:t>
            </a:r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правонарушениях» </a:t>
            </a:r>
            <a:b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 30 декабря 2001 года № 195-ФЗ</a:t>
            </a:r>
          </a:p>
          <a:p>
            <a:pPr lvl="0">
              <a:defRPr/>
            </a:pPr>
            <a:endParaRPr lang="ru-RU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>
              <a:defRPr/>
            </a:pPr>
            <a:r>
              <a:rPr lang="ru-RU" dirty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Статья 2.3. Возраст, по достижении которого наступает административная ответственность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62" y="655477"/>
            <a:ext cx="1573803" cy="24204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186896" y="3231440"/>
            <a:ext cx="675408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п. 1. Административной ответственности подлежит лицо, достигшее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моменту совершения административного правонарушения возраста шестнадцати лет.</a:t>
            </a:r>
          </a:p>
          <a:p>
            <a:pPr lvl="0">
              <a:defRPr/>
            </a:pPr>
            <a:endParaRPr lang="ru-RU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 несовершеннолетним, совершившим административное правонарушение, применяются виды административного </a:t>
            </a:r>
            <a:b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наказания в виде:</a:t>
            </a:r>
          </a:p>
          <a:p>
            <a:pPr marL="630238" lvl="0" indent="-285750">
              <a:buFont typeface="Wingdings" panose="05000000000000000000" pitchFamily="2" charset="2"/>
              <a:buChar char="ü"/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предупреждения;</a:t>
            </a:r>
          </a:p>
          <a:p>
            <a:pPr marL="630238" lvl="0" indent="-285750">
              <a:buFont typeface="Wingdings" panose="05000000000000000000" pitchFamily="2" charset="2"/>
              <a:buChar char="ü"/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административного штрафа.</a:t>
            </a:r>
          </a:p>
        </p:txBody>
      </p:sp>
    </p:spTree>
    <p:extLst>
      <p:ext uri="{BB962C8B-B14F-4D97-AF65-F5344CB8AC3E}">
        <p14:creationId xmlns:p14="http://schemas.microsoft.com/office/powerpoint/2010/main" val="218538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55" y="3047874"/>
            <a:ext cx="1624191" cy="24502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0" name="Прямоугольник 9"/>
          <p:cNvSpPr/>
          <p:nvPr/>
        </p:nvSpPr>
        <p:spPr>
          <a:xfrm>
            <a:off x="122338" y="266569"/>
            <a:ext cx="323235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Участники дорожного движения </a:t>
            </a: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имеют права и обязанности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, это создает условия для обеспечения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их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безопасности.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За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соблюдением правил дорожного движения установлен государственный надзор и контроль. 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42"/>
          <a:stretch/>
        </p:blipFill>
        <p:spPr>
          <a:xfrm>
            <a:off x="3313276" y="498068"/>
            <a:ext cx="3694963" cy="21223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463919" y="2851892"/>
            <a:ext cx="450290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Эту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функцию выполняет </a:t>
            </a:r>
            <a:r>
              <a:rPr lang="ru-RU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Госавтоинспекция МВД России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. Также законодательно закреплена ответственность участников дорожного движения за нарушения ПДД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(административная, уголовная).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Надо давать себе отчет,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что </a:t>
            </a:r>
            <a:b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ответственность </a:t>
            </a: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несут все </a:t>
            </a:r>
            <a:r>
              <a:rPr lang="ru-RU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участники </a:t>
            </a: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дорожного движения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: пешеходы, водители,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пассажиры – физические лица, а также </a:t>
            </a:r>
            <a:b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юридические и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должностные лица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25" y="3978372"/>
            <a:ext cx="1603202" cy="246563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989438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1" name="Прямоугольник 30"/>
          <p:cNvSpPr/>
          <p:nvPr/>
        </p:nvSpPr>
        <p:spPr>
          <a:xfrm>
            <a:off x="188992" y="163803"/>
            <a:ext cx="69051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ШТРАФЫ ДЛЯ ПЕШЕХОДОВ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34033" y="1264041"/>
            <a:ext cx="49553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 smtClean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Статья </a:t>
            </a:r>
            <a:r>
              <a:rPr lang="ru-RU" dirty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12.29. Нарушение Правил дорожного движения пешеходом или иным лицом, участвующим в процессе дорожного </a:t>
            </a:r>
            <a:r>
              <a:rPr lang="ru-RU" dirty="0" smtClean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движения</a:t>
            </a:r>
            <a:endParaRPr lang="ru-RU" dirty="0">
              <a:solidFill>
                <a:prstClr val="black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40" y="655477"/>
            <a:ext cx="1573803" cy="24204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302740" y="3164498"/>
            <a:ext cx="67540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п. 1. </a:t>
            </a:r>
            <a:r>
              <a:rPr lang="ru-RU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Нарушение </a:t>
            </a:r>
            <a:r>
              <a:rPr lang="ru-RU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пешеходом или пассажиром транспортного средства Правил дорожного движения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– влечет предупреждение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или наложение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административного</a:t>
            </a:r>
            <a:b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штрафа </a:t>
            </a:r>
            <a:r>
              <a:rPr lang="ru-RU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размере </a:t>
            </a:r>
            <a:r>
              <a:rPr lang="ru-RU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500 </a:t>
            </a:r>
            <a:r>
              <a:rPr lang="ru-RU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рублей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08231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4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1" name="Прямоугольник 30"/>
          <p:cNvSpPr/>
          <p:nvPr/>
        </p:nvSpPr>
        <p:spPr>
          <a:xfrm>
            <a:off x="188992" y="163803"/>
            <a:ext cx="69051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ШТРАФЫ ДЛЯ ВЕЛОСИПЕДИСТОВ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34033" y="1264041"/>
            <a:ext cx="49553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 smtClean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Статья </a:t>
            </a:r>
            <a:r>
              <a:rPr lang="ru-RU" dirty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12.29. Нарушение Правил дорожного движения пешеходом или иным лицом, участвующим в процессе дорожного </a:t>
            </a:r>
            <a:r>
              <a:rPr lang="ru-RU" dirty="0" smtClean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движения</a:t>
            </a:r>
            <a:endParaRPr lang="ru-RU" dirty="0">
              <a:solidFill>
                <a:prstClr val="black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40" y="655477"/>
            <a:ext cx="1573803" cy="24204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302740" y="3164498"/>
            <a:ext cx="675408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п. 2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ru-RU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Нарушение Правил дорожного движения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лицом, управляющим велосипедом, либо возчиком или другим лицом, непосредственно участвующим в процессе дорожного движения (за исключением лиц, указанных в части 1 настоящей статьи, а также водителя транспортного средства), — влечет наложение административного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штрафа </a:t>
            </a:r>
            <a:r>
              <a:rPr lang="ru-RU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размере </a:t>
            </a:r>
            <a:r>
              <a:rPr lang="ru-RU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800 </a:t>
            </a:r>
            <a:r>
              <a:rPr lang="ru-RU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рублей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02740" y="4912994"/>
            <a:ext cx="67540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endParaRPr lang="ru-RU" dirty="0" smtClean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>
              <a:defRPr/>
            </a:pP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п. 3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ru-RU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Нарушение Правил дорожного движения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лицами, указанными в части 2 настоящей статьи, совершенное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состоянии опьянения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— влечет наложение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административного </a:t>
            </a:r>
            <a:r>
              <a:rPr lang="ru-RU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штрафа в размере от 1000 до 1500 рублей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ru-RU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923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4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74"/>
          <a:stretch/>
        </p:blipFill>
        <p:spPr>
          <a:xfrm>
            <a:off x="4230974" y="3268387"/>
            <a:ext cx="2263132" cy="34095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198407" y="183409"/>
            <a:ext cx="667741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До 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1940 года в каждом городе нашей страны были свои правила дорожного движения. </a:t>
            </a:r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 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1940 году были утверждены первые </a:t>
            </a: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типовые правила дорожного движения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, </a:t>
            </a:r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на 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основе которых создавались правила </a:t>
            </a:r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на 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местах</a:t>
            </a:r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. </a:t>
            </a:r>
            <a:endParaRPr lang="ru-RU" sz="2000" dirty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8" name="Прямоугольник 17"/>
          <p:cNvSpPr/>
          <p:nvPr/>
        </p:nvSpPr>
        <p:spPr>
          <a:xfrm>
            <a:off x="198407" y="3450566"/>
            <a:ext cx="372877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Современные правила дорожного движения приняты Постановлением Правительства Российской Федерации от 23 октября 1993 года № 1090 претерпевают постоянные изменения, оправданные изменениями в дорожно-транспортной среде.</a:t>
            </a:r>
            <a:endParaRPr lang="ru-RU" sz="2000" dirty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98407" y="1814625"/>
            <a:ext cx="687395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Единые 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для всей страны правила были введены </a:t>
            </a:r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 </a:t>
            </a: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1961 </a:t>
            </a: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году</a:t>
            </a:r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. На основании </a:t>
            </a: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Женевской международной Конвенции</a:t>
            </a:r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,</a:t>
            </a: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</a:t>
            </a:r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принятой 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8 ноября </a:t>
            </a:r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1968 года, в правила дорожного движения внесены изменения и дополнения.</a:t>
            </a:r>
            <a:endParaRPr lang="ru-RU" sz="2000" dirty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822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8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Box 11"/>
          <p:cNvSpPr txBox="1">
            <a:spLocks noChangeArrowheads="1"/>
          </p:cNvSpPr>
          <p:nvPr/>
        </p:nvSpPr>
        <p:spPr bwMode="auto">
          <a:xfrm flipH="1">
            <a:off x="752483" y="2634047"/>
            <a:ext cx="6172039" cy="8771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Подойдя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к пешеходному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переходу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остановись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на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краю тротуара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правой стороны, не наступая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на бордюр (</a:t>
            </a:r>
            <a:r>
              <a:rPr lang="ru-RU" altLang="zh-CN" sz="1700" kern="0" dirty="0" err="1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поребрик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).</a:t>
            </a:r>
            <a:endParaRPr lang="ru-RU" altLang="zh-CN" sz="17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188992" y="163803"/>
            <a:ext cx="690516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ПРАВИЛА БЕЗОПАСНОГО ПЕРЕХОДА ПРОЕЗЖЕЙ ЧАСТИ </a:t>
            </a: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ПО </a:t>
            </a: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РЕГУЛИРУЕМОМУ ПЕШЕХОДНОМУ ПЕРЕХОДУ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307202" y="2892629"/>
            <a:ext cx="360000" cy="360000"/>
            <a:chOff x="330926" y="1227909"/>
            <a:chExt cx="360000" cy="360000"/>
          </a:xfrm>
        </p:grpSpPr>
        <p:sp>
          <p:nvSpPr>
            <p:cNvPr id="3" name="Овал 2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4" name="Овал 3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  <p:sp>
        <p:nvSpPr>
          <p:cNvPr id="61" name="TextBox 11"/>
          <p:cNvSpPr txBox="1">
            <a:spLocks noChangeArrowheads="1"/>
          </p:cNvSpPr>
          <p:nvPr/>
        </p:nvSpPr>
        <p:spPr bwMode="auto">
          <a:xfrm flipH="1">
            <a:off x="752483" y="3541651"/>
            <a:ext cx="6172039" cy="61555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Дождись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разрешающего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сигнала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пешеходного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светофора или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разрешающего жеста регулировщика.</a:t>
            </a:r>
          </a:p>
        </p:txBody>
      </p:sp>
      <p:grpSp>
        <p:nvGrpSpPr>
          <p:cNvPr id="63" name="Группа 62"/>
          <p:cNvGrpSpPr/>
          <p:nvPr/>
        </p:nvGrpSpPr>
        <p:grpSpPr>
          <a:xfrm>
            <a:off x="294044" y="3671046"/>
            <a:ext cx="360000" cy="360000"/>
            <a:chOff x="330926" y="1227909"/>
            <a:chExt cx="360000" cy="360000"/>
          </a:xfrm>
        </p:grpSpPr>
        <p:sp>
          <p:nvSpPr>
            <p:cNvPr id="64" name="Овал 63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65" name="Овал 64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  <p:sp>
        <p:nvSpPr>
          <p:cNvPr id="66" name="TextBox 11"/>
          <p:cNvSpPr txBox="1">
            <a:spLocks noChangeArrowheads="1"/>
          </p:cNvSpPr>
          <p:nvPr/>
        </p:nvSpPr>
        <p:spPr bwMode="auto">
          <a:xfrm flipH="1">
            <a:off x="755284" y="4187645"/>
            <a:ext cx="6211540" cy="61555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Посмотри налево, направо и ещё раз налево, убедись, что транспортные средства стоят и пропускают пешеходов.</a:t>
            </a:r>
          </a:p>
        </p:txBody>
      </p:sp>
      <p:grpSp>
        <p:nvGrpSpPr>
          <p:cNvPr id="67" name="Группа 66"/>
          <p:cNvGrpSpPr/>
          <p:nvPr/>
        </p:nvGrpSpPr>
        <p:grpSpPr>
          <a:xfrm>
            <a:off x="307202" y="4315421"/>
            <a:ext cx="360000" cy="360000"/>
            <a:chOff x="330926" y="1227909"/>
            <a:chExt cx="360000" cy="360000"/>
          </a:xfrm>
        </p:grpSpPr>
        <p:sp>
          <p:nvSpPr>
            <p:cNvPr id="68" name="Овал 67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71" name="Овал 70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  <p:sp>
        <p:nvSpPr>
          <p:cNvPr id="72" name="TextBox 11"/>
          <p:cNvSpPr txBox="1">
            <a:spLocks noChangeArrowheads="1"/>
          </p:cNvSpPr>
          <p:nvPr/>
        </p:nvSpPr>
        <p:spPr bwMode="auto">
          <a:xfrm flipH="1">
            <a:off x="752483" y="4897523"/>
            <a:ext cx="5951123" cy="61555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Переходи проезжую часть, придерживаясь правой стороны перехода.</a:t>
            </a:r>
          </a:p>
        </p:txBody>
      </p:sp>
      <p:grpSp>
        <p:nvGrpSpPr>
          <p:cNvPr id="73" name="Группа 72"/>
          <p:cNvGrpSpPr/>
          <p:nvPr/>
        </p:nvGrpSpPr>
        <p:grpSpPr>
          <a:xfrm>
            <a:off x="310201" y="5025299"/>
            <a:ext cx="360000" cy="360000"/>
            <a:chOff x="330926" y="1227909"/>
            <a:chExt cx="360000" cy="360000"/>
          </a:xfrm>
        </p:grpSpPr>
        <p:sp>
          <p:nvSpPr>
            <p:cNvPr id="74" name="Овал 73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75" name="Овал 74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  <p:sp>
        <p:nvSpPr>
          <p:cNvPr id="77" name="TextBox 11"/>
          <p:cNvSpPr txBox="1">
            <a:spLocks noChangeArrowheads="1"/>
          </p:cNvSpPr>
          <p:nvPr/>
        </p:nvSpPr>
        <p:spPr bwMode="auto">
          <a:xfrm flipH="1">
            <a:off x="755284" y="5543762"/>
            <a:ext cx="5959352" cy="61555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Переходи проезжую часть быстрым шагом,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но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не бегом!</a:t>
            </a:r>
          </a:p>
        </p:txBody>
      </p:sp>
      <p:grpSp>
        <p:nvGrpSpPr>
          <p:cNvPr id="79" name="Группа 78"/>
          <p:cNvGrpSpPr/>
          <p:nvPr/>
        </p:nvGrpSpPr>
        <p:grpSpPr>
          <a:xfrm>
            <a:off x="305284" y="5671538"/>
            <a:ext cx="360000" cy="360000"/>
            <a:chOff x="330926" y="1227909"/>
            <a:chExt cx="360000" cy="360000"/>
          </a:xfrm>
        </p:grpSpPr>
        <p:sp>
          <p:nvSpPr>
            <p:cNvPr id="80" name="Овал 79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81" name="Овал 80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3" name="Рисунок 4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44" name="Овал 43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Овал 44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46" name="Рисунок 4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9" name="Прямоугольник 28"/>
          <p:cNvSpPr/>
          <p:nvPr/>
        </p:nvSpPr>
        <p:spPr>
          <a:xfrm>
            <a:off x="225688" y="1508908"/>
            <a:ext cx="692113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Дорожные знаки «Пешеходный переход»             , </a:t>
            </a:r>
            <a:r>
              <a:rPr lang="ru-RU" sz="17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установленные </a:t>
            </a:r>
            <a:r>
              <a:rPr lang="ru-RU" sz="17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sz="17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17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 </a:t>
            </a:r>
            <a:r>
              <a:rPr lang="ru-RU" sz="17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обеих сторон пешеходного перехода, предписывают пешеходу именно </a:t>
            </a:r>
            <a:r>
              <a:rPr lang="ru-RU" sz="17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 </a:t>
            </a:r>
            <a:r>
              <a:rPr lang="ru-RU" sz="17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этом месте </a:t>
            </a:r>
            <a:r>
              <a:rPr lang="ru-RU" sz="17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осуществлять </a:t>
            </a:r>
            <a:r>
              <a:rPr lang="ru-RU" sz="17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переход проезжей части дороги.</a:t>
            </a: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139" y="1179466"/>
            <a:ext cx="670560" cy="67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538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0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0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1000"/>
                            </p:stCondLst>
                            <p:childTnLst>
                              <p:par>
                                <p:cTn id="5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2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57" grpId="0"/>
      <p:bldP spid="61" grpId="0"/>
      <p:bldP spid="66" grpId="0"/>
      <p:bldP spid="72" grpId="0"/>
      <p:bldP spid="77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Box 11"/>
          <p:cNvSpPr txBox="1">
            <a:spLocks noChangeArrowheads="1"/>
          </p:cNvSpPr>
          <p:nvPr/>
        </p:nvSpPr>
        <p:spPr bwMode="auto">
          <a:xfrm flipH="1">
            <a:off x="807858" y="2273237"/>
            <a:ext cx="6286296" cy="8771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Подойдя к пешеходному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переходу остановись на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краю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тротуара с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правой стороны,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не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наступая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на бордюр (</a:t>
            </a:r>
            <a:r>
              <a:rPr lang="ru-RU" altLang="zh-CN" sz="1700" kern="0" dirty="0" err="1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поребрик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).</a:t>
            </a:r>
            <a:endParaRPr lang="ru-RU" altLang="zh-CN" sz="17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188992" y="163803"/>
            <a:ext cx="690516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ПРАВИЛА БЕЗОПАСНОГО ПЕРЕХОДА ПРОЕЗЖЕЙ ЧАСТИ </a:t>
            </a: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ПО НЕРЕГУЛИРУЕМОМУ </a:t>
            </a: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ПЕШЕХОДНОМУ ПЕРЕХОДУ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339860" y="2525616"/>
            <a:ext cx="360000" cy="360000"/>
            <a:chOff x="330926" y="1227909"/>
            <a:chExt cx="360000" cy="360000"/>
          </a:xfrm>
        </p:grpSpPr>
        <p:sp>
          <p:nvSpPr>
            <p:cNvPr id="3" name="Овал 2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4" name="Овал 3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  <p:sp>
        <p:nvSpPr>
          <p:cNvPr id="61" name="TextBox 11"/>
          <p:cNvSpPr txBox="1">
            <a:spLocks noChangeArrowheads="1"/>
          </p:cNvSpPr>
          <p:nvPr/>
        </p:nvSpPr>
        <p:spPr bwMode="auto">
          <a:xfrm flipH="1">
            <a:off x="807860" y="3179172"/>
            <a:ext cx="6286294" cy="61555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Посмотри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налево и направо и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определи: какая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это дорога −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двусторонним или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 односторонним движением.</a:t>
            </a:r>
            <a:endParaRPr lang="ru-RU" altLang="zh-CN" sz="17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63" name="Группа 62"/>
          <p:cNvGrpSpPr/>
          <p:nvPr/>
        </p:nvGrpSpPr>
        <p:grpSpPr>
          <a:xfrm>
            <a:off x="339860" y="3249000"/>
            <a:ext cx="360000" cy="360000"/>
            <a:chOff x="330926" y="1227909"/>
            <a:chExt cx="360000" cy="360000"/>
          </a:xfrm>
        </p:grpSpPr>
        <p:sp>
          <p:nvSpPr>
            <p:cNvPr id="64" name="Овал 63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65" name="Овал 64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  <p:sp>
        <p:nvSpPr>
          <p:cNvPr id="66" name="TextBox 11"/>
          <p:cNvSpPr txBox="1">
            <a:spLocks noChangeArrowheads="1"/>
          </p:cNvSpPr>
          <p:nvPr/>
        </p:nvSpPr>
        <p:spPr bwMode="auto">
          <a:xfrm flipH="1">
            <a:off x="811921" y="3824471"/>
            <a:ext cx="6378374" cy="61555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Посмотри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налево и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убедись,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что транспортные средства остановились или находятся на безопасном расстоянии.</a:t>
            </a:r>
          </a:p>
        </p:txBody>
      </p:sp>
      <p:grpSp>
        <p:nvGrpSpPr>
          <p:cNvPr id="67" name="Группа 66"/>
          <p:cNvGrpSpPr/>
          <p:nvPr/>
        </p:nvGrpSpPr>
        <p:grpSpPr>
          <a:xfrm>
            <a:off x="339860" y="3958142"/>
            <a:ext cx="360000" cy="360000"/>
            <a:chOff x="330926" y="1227909"/>
            <a:chExt cx="360000" cy="360000"/>
          </a:xfrm>
        </p:grpSpPr>
        <p:sp>
          <p:nvSpPr>
            <p:cNvPr id="68" name="Овал 67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71" name="Овал 70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  <p:sp>
        <p:nvSpPr>
          <p:cNvPr id="72" name="TextBox 11"/>
          <p:cNvSpPr txBox="1">
            <a:spLocks noChangeArrowheads="1"/>
          </p:cNvSpPr>
          <p:nvPr/>
        </p:nvSpPr>
        <p:spPr bwMode="auto">
          <a:xfrm flipH="1">
            <a:off x="812951" y="4470269"/>
            <a:ext cx="6376315" cy="113877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Если дорога с двусторонним движением,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посмотри </a:t>
            </a:r>
            <a:b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направо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и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убедись,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что справа транспортные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средства также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остановились или находятся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на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безопасном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расстоянии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.</a:t>
            </a:r>
          </a:p>
        </p:txBody>
      </p:sp>
      <p:grpSp>
        <p:nvGrpSpPr>
          <p:cNvPr id="73" name="Группа 72"/>
          <p:cNvGrpSpPr/>
          <p:nvPr/>
        </p:nvGrpSpPr>
        <p:grpSpPr>
          <a:xfrm>
            <a:off x="339860" y="4859655"/>
            <a:ext cx="360000" cy="360000"/>
            <a:chOff x="330926" y="1227909"/>
            <a:chExt cx="360000" cy="360000"/>
          </a:xfrm>
        </p:grpSpPr>
        <p:sp>
          <p:nvSpPr>
            <p:cNvPr id="74" name="Овал 73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75" name="Овал 74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  <p:sp>
        <p:nvSpPr>
          <p:cNvPr id="77" name="TextBox 11"/>
          <p:cNvSpPr txBox="1">
            <a:spLocks noChangeArrowheads="1"/>
          </p:cNvSpPr>
          <p:nvPr/>
        </p:nvSpPr>
        <p:spPr bwMode="auto">
          <a:xfrm flipH="1">
            <a:off x="807860" y="5638788"/>
            <a:ext cx="6202489" cy="61555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Еще раз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посмотри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налево, </a:t>
            </a: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окончательно убедись </a:t>
            </a:r>
            <a:b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безопасности перехода.</a:t>
            </a:r>
          </a:p>
        </p:txBody>
      </p:sp>
      <p:grpSp>
        <p:nvGrpSpPr>
          <p:cNvPr id="79" name="Группа 78"/>
          <p:cNvGrpSpPr/>
          <p:nvPr/>
        </p:nvGrpSpPr>
        <p:grpSpPr>
          <a:xfrm>
            <a:off x="339860" y="5687303"/>
            <a:ext cx="360000" cy="360000"/>
            <a:chOff x="330926" y="1227909"/>
            <a:chExt cx="360000" cy="360000"/>
          </a:xfrm>
        </p:grpSpPr>
        <p:sp>
          <p:nvSpPr>
            <p:cNvPr id="80" name="Овал 79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81" name="Овал 80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3" name="Рисунок 4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44" name="Овал 43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Овал 44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46" name="Рисунок 4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9" name="Прямоугольник 28"/>
          <p:cNvSpPr/>
          <p:nvPr/>
        </p:nvSpPr>
        <p:spPr>
          <a:xfrm>
            <a:off x="170031" y="1313594"/>
            <a:ext cx="7005726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Дорожные знаки «Пешеходный переход»              , </a:t>
            </a:r>
            <a:r>
              <a:rPr lang="ru-RU" sz="17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установленные </a:t>
            </a:r>
            <a:r>
              <a:rPr lang="ru-RU" sz="17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sz="17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17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 </a:t>
            </a:r>
            <a:r>
              <a:rPr lang="ru-RU" sz="17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обеих сторон пешеходного перехода, предписывают пешеходу именно </a:t>
            </a:r>
            <a:r>
              <a:rPr lang="ru-RU" sz="17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 </a:t>
            </a:r>
            <a:r>
              <a:rPr lang="ru-RU" sz="17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этом месте </a:t>
            </a:r>
            <a:r>
              <a:rPr lang="ru-RU" sz="17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осуществлять </a:t>
            </a:r>
            <a:r>
              <a:rPr lang="ru-RU" sz="17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переход проезжей части дороги.</a:t>
            </a: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986" y="974318"/>
            <a:ext cx="670560" cy="670560"/>
          </a:xfrm>
          <a:prstGeom prst="rect">
            <a:avLst/>
          </a:prstGeom>
        </p:spPr>
      </p:pic>
      <p:sp>
        <p:nvSpPr>
          <p:cNvPr id="31" name="TextBox 11"/>
          <p:cNvSpPr txBox="1">
            <a:spLocks noChangeArrowheads="1"/>
          </p:cNvSpPr>
          <p:nvPr/>
        </p:nvSpPr>
        <p:spPr bwMode="auto">
          <a:xfrm flipH="1">
            <a:off x="786228" y="6290515"/>
            <a:ext cx="6202489" cy="35394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Переходи 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проезжую часть быстрым шагом, но не бегом!</a:t>
            </a:r>
          </a:p>
        </p:txBody>
      </p:sp>
      <p:grpSp>
        <p:nvGrpSpPr>
          <p:cNvPr id="32" name="Группа 31"/>
          <p:cNvGrpSpPr/>
          <p:nvPr/>
        </p:nvGrpSpPr>
        <p:grpSpPr>
          <a:xfrm>
            <a:off x="341027" y="6287175"/>
            <a:ext cx="360000" cy="360000"/>
            <a:chOff x="330926" y="1227909"/>
            <a:chExt cx="360000" cy="360000"/>
          </a:xfrm>
        </p:grpSpPr>
        <p:sp>
          <p:nvSpPr>
            <p:cNvPr id="33" name="Овал 32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34" name="Овал 33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</p:spTree>
    <p:extLst>
      <p:ext uri="{BB962C8B-B14F-4D97-AF65-F5344CB8AC3E}">
        <p14:creationId xmlns:p14="http://schemas.microsoft.com/office/powerpoint/2010/main" val="3795359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0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0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1000"/>
                            </p:stCondLst>
                            <p:childTnLst>
                              <p:par>
                                <p:cTn id="5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2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40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57" grpId="0"/>
      <p:bldP spid="61" grpId="0"/>
      <p:bldP spid="66" grpId="0"/>
      <p:bldP spid="72" grpId="0"/>
      <p:bldP spid="77" grpId="0"/>
      <p:bldP spid="29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569" y="2934806"/>
            <a:ext cx="3828861" cy="2677027"/>
          </a:xfrm>
          <a:prstGeom prst="rect">
            <a:avLst/>
          </a:prstGeom>
        </p:spPr>
      </p:pic>
      <p:sp>
        <p:nvSpPr>
          <p:cNvPr id="57" name="Прямоугольник 56"/>
          <p:cNvSpPr/>
          <p:nvPr/>
        </p:nvSpPr>
        <p:spPr>
          <a:xfrm>
            <a:off x="188992" y="163803"/>
            <a:ext cx="69051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ПРАВИЛА БЕЗОПАСНОГО ПЕРЕХОДА ПРОЕЗЖЕЙ ЧАСТИ </a:t>
            </a: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ПО ПЕШЕХОДНОМУ </a:t>
            </a: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ПЕРЕХОДУ</a:t>
            </a:r>
          </a:p>
        </p:txBody>
      </p:sp>
      <p:grpSp>
        <p:nvGrpSpPr>
          <p:cNvPr id="41" name="Группа 40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3" name="Рисунок 4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44" name="Овал 43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Овал 44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46" name="Рисунок 4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9" name="Прямоугольник 28"/>
          <p:cNvSpPr/>
          <p:nvPr/>
        </p:nvSpPr>
        <p:spPr>
          <a:xfrm>
            <a:off x="208928" y="896364"/>
            <a:ext cx="687395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 процессе перехода </a:t>
            </a: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необходимо наблюдать </a:t>
            </a: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за транспортными средствами слева, а на другой половине дороги − справа. При одностороннем движении наблюдать </a:t>
            </a: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за </a:t>
            </a: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транспортными средствами со стороны их движения. </a:t>
            </a: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Идти </a:t>
            </a: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по переходу под прямым углом </a:t>
            </a: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к </a:t>
            </a: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тротуару, </a:t>
            </a: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а </a:t>
            </a: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не наискосок</a:t>
            </a: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. При </a:t>
            </a: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вынужденной остановке на середине проезжей части </a:t>
            </a: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дороги с двухсторонним движением не </a:t>
            </a: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делать шагов ни вперед, ни назад! 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208928" y="3414842"/>
            <a:ext cx="274130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Переход </a:t>
            </a: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проезжей части дороги кажется вполне простым действием, однако статистика ДТП с участием пешеходов говорит об обратном</a:t>
            </a: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:</a:t>
            </a:r>
            <a:endParaRPr lang="ru-RU" dirty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8928" y="5537688"/>
            <a:ext cx="6847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как </a:t>
            </a: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водители, </a:t>
            </a:r>
            <a:r>
              <a:rPr lang="ru-RU" dirty="0" smtClean="0">
                <a:solidFill>
                  <a:srgbClr val="C00000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так </a:t>
            </a: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и пешеходы допускают </a:t>
            </a:r>
            <a:r>
              <a:rPr lang="ru-RU" dirty="0" smtClean="0">
                <a:solidFill>
                  <a:srgbClr val="C00000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</a:br>
            <a:r>
              <a:rPr lang="ru-RU" dirty="0" smtClean="0">
                <a:solidFill>
                  <a:srgbClr val="C00000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многочисленные </a:t>
            </a: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ошибки, которые становятся </a:t>
            </a:r>
            <a:r>
              <a:rPr lang="ru-RU" dirty="0" smtClean="0">
                <a:solidFill>
                  <a:srgbClr val="C00000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</a:br>
            <a:r>
              <a:rPr lang="ru-RU" dirty="0" smtClean="0">
                <a:solidFill>
                  <a:srgbClr val="C00000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причинами </a:t>
            </a: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трагических дорожно-транспортных происшествий</a:t>
            </a: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5290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29" grpId="0"/>
      <p:bldP spid="36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36832" y="1919671"/>
            <a:ext cx="68094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Велосипедист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— лицо, управляющее велосипедом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Если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 вести рядом, то Вы уже становитесь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пешеходом.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4" name="Прямоугольник 23"/>
          <p:cNvSpPr/>
          <p:nvPr/>
        </p:nvSpPr>
        <p:spPr>
          <a:xfrm>
            <a:off x="188992" y="163803"/>
            <a:ext cx="69051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ПРАВИЛА ДОРОЖНОГО ДВИЖЕНИЯ </a:t>
            </a:r>
            <a:r>
              <a:rPr lang="en-US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/>
            </a:r>
            <a:br>
              <a:rPr lang="en-US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ДЛЯ ВЕЛОСИПЕДИСТОВ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54876" y="974088"/>
            <a:ext cx="683927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Велосипед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–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это транспортное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средство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Все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требования Правил дорожного движения, относящиеся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транспортным средствам, относятся в равной степени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 велосипедам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4876" y="2584242"/>
            <a:ext cx="68094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Правила дорожного движения устанавливают единые требования к велосипедистам, как участникам дорожного движения. В разделе 24 правил дорожного движения перечислены дополнительные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требования к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движению велосипедистов.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83" b="90028" l="2772" r="998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32" t="6873" r="2161" b="14273"/>
          <a:stretch/>
        </p:blipFill>
        <p:spPr>
          <a:xfrm>
            <a:off x="803485" y="3689103"/>
            <a:ext cx="5079730" cy="3168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409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4" grpId="0"/>
      <p:bldP spid="26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54" y="3632822"/>
            <a:ext cx="763750" cy="817983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172293" y="3499728"/>
            <a:ext cx="57035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Велосипедная дорожка или полоса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для велосипедистов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– конструктивно отделенный от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проезжей части и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тротуара элемент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дороги (либо отдельная дорога), предназначенный для движения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велосипедистов (знак 4.4.1).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1" name="Прямоугольник 30"/>
          <p:cNvSpPr/>
          <p:nvPr/>
        </p:nvSpPr>
        <p:spPr>
          <a:xfrm>
            <a:off x="188992" y="163803"/>
            <a:ext cx="69051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ДОРОЖНЫЕ ЗНАКИ, РЕГУЛИРУЮЩИЕ </a:t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</a:b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ДВИЖЕНИЕ  ВЕЛОСИПЕДИСТОВ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54" y="4753970"/>
            <a:ext cx="763750" cy="817983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1155898" y="4885962"/>
            <a:ext cx="570353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Конец велосипедной дорожки или полосы для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велосипедистов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(знак 4.4.2).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78197" y="2981706"/>
            <a:ext cx="6905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ПРЕДПИСЫВАЮЩИЕ ЗНАКИ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78197" y="1209442"/>
            <a:ext cx="6905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ЗАПРЕЩАЮЩИЕ ЗНАКИ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53" y="1727447"/>
            <a:ext cx="817983" cy="817983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>
          <a:xfrm>
            <a:off x="1151461" y="1986045"/>
            <a:ext cx="610853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Движение на велосипедах запрещено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(знак 3.9).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514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1" grpId="0"/>
      <p:bldP spid="19" grpId="0"/>
      <p:bldP spid="22" grpId="0"/>
      <p:bldP spid="29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29" y="5525722"/>
            <a:ext cx="817983" cy="817983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976719" y="4360322"/>
            <a:ext cx="50346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Пешеходная и велосипедная дорожка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/>
            </a:r>
            <a:b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с разделением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движения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(</a:t>
            </a:r>
            <a:r>
              <a:rPr kumimoji="0" lang="ru-RU" sz="15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велопешеходная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Times New Roman" panose="02020603050405020304" pitchFamily="18" charset="0"/>
              <a:cs typeface="Segoe UI Semibold" panose="020B0702040204020203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дорожка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с разделением движения)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kumimoji="0" lang="en-US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kumimoji="0" lang="en-US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(знаки 4.5.4 и 4.5.5).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30" y="4420347"/>
            <a:ext cx="817983" cy="817983"/>
          </a:xfrm>
          <a:prstGeom prst="rect">
            <a:avLst/>
          </a:prstGeom>
        </p:spPr>
      </p:pic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9" name="Рисунок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77" y="4420347"/>
            <a:ext cx="817983" cy="81798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06" y="5525723"/>
            <a:ext cx="817983" cy="817983"/>
          </a:xfrm>
          <a:prstGeom prst="rect">
            <a:avLst/>
          </a:prstGeom>
        </p:spPr>
      </p:pic>
      <p:sp>
        <p:nvSpPr>
          <p:cNvPr id="31" name="Прямоугольник 30"/>
          <p:cNvSpPr/>
          <p:nvPr/>
        </p:nvSpPr>
        <p:spPr>
          <a:xfrm>
            <a:off x="188992" y="163803"/>
            <a:ext cx="69051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ДОРОЖНЫЕ ЗНАКИ, РЕГУЛИРУЮЩИЕ 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ДВИЖЕНИЕ  ВЕЛОСИПЕДИСТОВ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973382" y="5431754"/>
            <a:ext cx="505386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Конец пешеходной и велосипедной дорожки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/>
            </a:r>
            <a:b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с разделением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движения (конец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/>
            </a:r>
            <a:b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велопешеходной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дорожки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с разделением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/>
            </a:r>
            <a:b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движения)</a:t>
            </a:r>
            <a:r>
              <a:rPr kumimoji="0" lang="en-US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(знак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4.5.6 и 4.5.7).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08" y="3338255"/>
            <a:ext cx="817983" cy="817983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07" y="2166583"/>
            <a:ext cx="817983" cy="817983"/>
          </a:xfrm>
          <a:prstGeom prst="rect">
            <a:avLst/>
          </a:prstGeom>
        </p:spPr>
      </p:pic>
      <p:sp>
        <p:nvSpPr>
          <p:cNvPr id="43" name="Прямоугольник 42"/>
          <p:cNvSpPr/>
          <p:nvPr/>
        </p:nvSpPr>
        <p:spPr>
          <a:xfrm>
            <a:off x="204916" y="983159"/>
            <a:ext cx="682233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Пешеходная и велосипедная дорожка (</a:t>
            </a:r>
            <a:r>
              <a:rPr kumimoji="0" lang="ru-RU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велопешеходная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 дорожка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)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– конструктивно отделенный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от проезжей части элемент дороги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/>
            </a:r>
            <a:b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(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либо отдельная дорога), предназначенный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для раздельного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или с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овместного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с пешеходами движения велосипедистов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(знаки 4.5.2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-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4.5.7).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1109129" y="2155782"/>
            <a:ext cx="602074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Пешеходная и велосипедная дорожка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с совмещенным движением (</a:t>
            </a:r>
            <a:r>
              <a:rPr kumimoji="0" lang="ru-RU" sz="15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велопешеходная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дорожка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с совмещенным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движением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)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(знак 4.5.2).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109129" y="3295610"/>
            <a:ext cx="5985025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Конец пешеходной и велосипедной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дорожки </a:t>
            </a:r>
            <a:b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с совмещенным движением (конец </a:t>
            </a:r>
            <a:r>
              <a:rPr kumimoji="0" lang="ru-RU" sz="15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велопешеходной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</a:t>
            </a:r>
            <a:b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дорожки с совмещенным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движением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)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(знак 4.5.2).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378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1" grpId="0"/>
      <p:bldP spid="19" grpId="0"/>
      <p:bldP spid="43" grpId="0"/>
      <p:bldP spid="44" grpId="0"/>
      <p:bldP spid="45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9492</TotalTime>
  <Words>1292</Words>
  <Application>Microsoft Office PowerPoint</Application>
  <PresentationFormat>Экран (4:3)</PresentationFormat>
  <Paragraphs>121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1" baseType="lpstr">
      <vt:lpstr>微软雅黑</vt:lpstr>
      <vt:lpstr>Microsoft YaHei UI</vt:lpstr>
      <vt:lpstr>Arial</vt:lpstr>
      <vt:lpstr>Calibri</vt:lpstr>
      <vt:lpstr>Calibri Light</vt:lpstr>
      <vt:lpstr>Segoe UI</vt:lpstr>
      <vt:lpstr>Segoe UI Semibold</vt:lpstr>
      <vt:lpstr>Times New Roman</vt:lpstr>
      <vt:lpstr>Wingdings</vt:lpstr>
      <vt:lpstr>Тема Office</vt:lpstr>
      <vt:lpstr>ПОДРОСТОК –  ПРАВА, ОБЯЗАННОСТИ  И ОТВЕТСТВЕННОСТЬ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Andrew Efimovsky</cp:lastModifiedBy>
  <cp:revision>332</cp:revision>
  <dcterms:created xsi:type="dcterms:W3CDTF">2019-08-19T07:52:16Z</dcterms:created>
  <dcterms:modified xsi:type="dcterms:W3CDTF">2019-10-02T02:52:13Z</dcterms:modified>
</cp:coreProperties>
</file>