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A5B07-E37D-4761-BCE9-9F720EE20615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99F3-1528-46A6-BE48-2B1884A9B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0A86-3B05-4392-9E2B-B6A6A48C25A7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080D-7A37-4ED5-A8CE-70B8CF7EA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B0E4-749E-42BC-9930-ECF8F2341F6B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1684-FAEC-462A-B9F0-5621059B1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32193-405A-46F6-8DA3-6297A8BC6A82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0E5328-38FC-43A6-898D-4C2F66B7D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E2BE-6F5E-4FBB-A6E9-743E8A916572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3FE0-B5BF-4FF2-8C19-BBE090A2B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A1A0-1465-4EC1-B929-6D836C62A08E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DC49-A3CE-4343-8C5C-D05567B2C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9A57-3608-4248-9DF8-E2EC4A08FA5A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D462-42FD-4D9D-9C32-01EB2CB9A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812EA3-DFB2-4CEF-AD28-5CA146D4F927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9ACE22-CE1A-4922-92AF-51272B9C4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25D4-1AA0-4151-8FAC-71BBD264BAA0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70536-3257-4169-963E-04F48A70E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D534DE-7B04-4E6D-BCF1-260812DAD355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43A4FC-6D93-45E9-9BCF-517969386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DB5ED1-2DCD-431B-9902-37236440AAAF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F7353B-D181-4F34-9E6C-A1DA0A5C8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F08F6A4-3E17-4CA7-8875-919FD0229EC7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6D65695-4D31-4C89-9BA3-94CC773BB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829550" cy="5330825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ru-RU" b="1" smtClean="0"/>
              <a:t>1. </a:t>
            </a:r>
            <a:r>
              <a:rPr lang="ru-RU" smtClean="0"/>
              <a:t>Проверьте правильность расстановки действий:</a:t>
            </a:r>
          </a:p>
          <a:p>
            <a:pPr marL="457200" indent="-457200">
              <a:buFont typeface="Wingdings" pitchFamily="2" charset="2"/>
              <a:buNone/>
            </a:pPr>
            <a:endParaRPr lang="ru-RU" smtClean="0"/>
          </a:p>
          <a:p>
            <a:pPr marL="457200" indent="-457200">
              <a:buFont typeface="Wingdings" pitchFamily="2" charset="2"/>
              <a:buNone/>
            </a:pPr>
            <a:r>
              <a:rPr lang="ru-RU" b="1" smtClean="0"/>
              <a:t>			</a:t>
            </a:r>
            <a:r>
              <a:rPr lang="ru-RU" sz="2800" smtClean="0"/>
              <a:t>508*609 – (22313+345):69</a:t>
            </a:r>
          </a:p>
          <a:p>
            <a:pPr marL="457200" indent="-457200">
              <a:buFont typeface="Wingdings" pitchFamily="2" charset="2"/>
              <a:buNone/>
            </a:pPr>
            <a:endParaRPr lang="ru-RU" b="1" smtClean="0"/>
          </a:p>
          <a:p>
            <a:pPr marL="457200" indent="-457200">
              <a:buFont typeface="Wingdings" pitchFamily="2" charset="2"/>
              <a:buNone/>
            </a:pPr>
            <a:r>
              <a:rPr lang="ru-RU" b="1" smtClean="0"/>
              <a:t>			</a:t>
            </a:r>
            <a:r>
              <a:rPr lang="ru-RU" sz="2800" smtClean="0"/>
              <a:t>34*45 + 56 - 78*356:56*4 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b="1" smtClean="0"/>
              <a:t>2. </a:t>
            </a:r>
            <a:r>
              <a:rPr lang="ru-RU" smtClean="0"/>
              <a:t>Как можно иначе записать сумму: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/>
              <a:t>				5 + 5 + 5 + 5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b="1" smtClean="0"/>
              <a:t>3.</a:t>
            </a:r>
            <a:r>
              <a:rPr lang="ru-RU" smtClean="0"/>
              <a:t> Как можно иначе записать произведение: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/>
              <a:t>				5 ∙ 5 ∙ 5 ∙ 5   </a:t>
            </a:r>
          </a:p>
          <a:p>
            <a:pPr marL="457200" indent="-457200">
              <a:buFont typeface="Wingdings" pitchFamily="2" charset="2"/>
              <a:buNone/>
            </a:pPr>
            <a:endParaRPr lang="ru-RU" smtClean="0"/>
          </a:p>
          <a:p>
            <a:pPr marL="457200" indent="-457200">
              <a:buFont typeface="Wingdings" pitchFamily="2" charset="2"/>
              <a:buNone/>
            </a:pPr>
            <a:endParaRPr lang="ru-RU" smtClean="0"/>
          </a:p>
          <a:p>
            <a:pPr marL="457200" indent="-457200">
              <a:buFont typeface="Wingdings" pitchFamily="2" charset="2"/>
              <a:buNone/>
            </a:pPr>
            <a:endParaRPr lang="ru-RU" b="1" smtClean="0"/>
          </a:p>
          <a:p>
            <a:pPr marL="457200" indent="-45720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2895600" y="1833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1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3786188" y="18430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3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5199063" y="1809750"/>
            <a:ext cx="42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2</a:t>
            </a:r>
          </a:p>
        </p:txBody>
      </p:sp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6038850" y="18430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26431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11538" y="26527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75" y="26527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19650" y="26638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27675" y="26812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72188" y="26908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00625" y="392906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= </a:t>
            </a:r>
            <a:r>
              <a:rPr lang="ru-RU" sz="2400" b="1">
                <a:latin typeface="Century Schoolbook" pitchFamily="18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25" y="3929063"/>
            <a:ext cx="1000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= 5∙4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86313" y="47863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= </a:t>
            </a:r>
            <a:r>
              <a:rPr lang="ru-RU" sz="2400" b="1">
                <a:latin typeface="Century Schoolbook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5000625" cy="3046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400 лет назад французский математик Рене Декарт предложил такой способ записи произведения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нескольких одинаковых множителей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500063" y="4000500"/>
            <a:ext cx="5143500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 · 5 · 5 · 5 = 5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5429250"/>
            <a:ext cx="8215312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Запись 5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читают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«пять в четвёртой степени»</a:t>
            </a:r>
          </a:p>
        </p:txBody>
      </p:sp>
      <p:pic>
        <p:nvPicPr>
          <p:cNvPr id="1026" name="Picture 2" descr="http://im4-tub-ru.yandex.net/i?id=14851480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652" y="522344"/>
            <a:ext cx="3187752" cy="392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75" y="1357313"/>
            <a:ext cx="6172200" cy="1893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Степень числа.</a:t>
            </a:r>
            <a:br>
              <a:rPr lang="ru-RU" dirty="0" smtClean="0"/>
            </a:br>
            <a:r>
              <a:rPr lang="ru-RU" dirty="0" smtClean="0"/>
              <a:t>Квадрат и куб числа</a:t>
            </a:r>
            <a:endParaRPr lang="ru-RU" dirty="0"/>
          </a:p>
        </p:txBody>
      </p:sp>
      <p:sp>
        <p:nvSpPr>
          <p:cNvPr id="1536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4425" y="714375"/>
            <a:ext cx="4214813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Показатель степени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43313" y="4714875"/>
            <a:ext cx="50006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Основание  степени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642910" y="1357298"/>
            <a:ext cx="1928826" cy="3005198"/>
            <a:chOff x="2857488" y="1887986"/>
            <a:chExt cx="1928826" cy="214652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857488" y="1990038"/>
              <a:ext cx="1928826" cy="2044474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0496" y="1887986"/>
              <a:ext cx="642942" cy="112116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6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cxnSp>
        <p:nvCxnSpPr>
          <p:cNvPr id="7" name="Прямая со стрелкой 6"/>
          <p:cNvCxnSpPr>
            <a:endCxn id="13" idx="1"/>
          </p:cNvCxnSpPr>
          <p:nvPr/>
        </p:nvCxnSpPr>
        <p:spPr>
          <a:xfrm>
            <a:off x="1857375" y="3929063"/>
            <a:ext cx="1785938" cy="10779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3"/>
          </p:cNvCxnSpPr>
          <p:nvPr/>
        </p:nvCxnSpPr>
        <p:spPr>
          <a:xfrm flipV="1">
            <a:off x="2571750" y="928688"/>
            <a:ext cx="1071563" cy="12493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3313" y="2390775"/>
            <a:ext cx="5000625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Выражение 5</a:t>
            </a:r>
            <a:r>
              <a:rPr lang="ru-RU" sz="3200" b="1" baseline="3000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называют степенью</a:t>
            </a:r>
          </a:p>
        </p:txBody>
      </p:sp>
      <p:cxnSp>
        <p:nvCxnSpPr>
          <p:cNvPr id="16" name="Прямая со стрелкой 15"/>
          <p:cNvCxnSpPr>
            <a:stCxn id="14" idx="3"/>
            <a:endCxn id="11" idx="1"/>
          </p:cNvCxnSpPr>
          <p:nvPr/>
        </p:nvCxnSpPr>
        <p:spPr>
          <a:xfrm flipV="1">
            <a:off x="2571750" y="2930525"/>
            <a:ext cx="1071563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852613" y="1571625"/>
            <a:ext cx="719137" cy="121443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5163" y="2143125"/>
            <a:ext cx="1187450" cy="185737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57313" y="1319213"/>
            <a:ext cx="122555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8000" b="1" baseline="30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929063" y="1319213"/>
            <a:ext cx="10398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b="1" baseline="30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429375" y="1319213"/>
            <a:ext cx="1039813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127500"/>
            <a:ext cx="6286500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=6·6·6·6·6</a:t>
            </a:r>
            <a:endParaRPr lang="ru-RU" sz="60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484813"/>
            <a:ext cx="72866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=7·7·7·7·7·7·7·7</a:t>
            </a:r>
            <a:endParaRPr lang="ru-RU" sz="6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14313" y="142875"/>
            <a:ext cx="8429625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означают записи?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Назовите основание и показатель степени.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500" y="2841625"/>
            <a:ext cx="55721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=5·5·5·5</a:t>
            </a:r>
            <a:endParaRPr lang="ru-RU" sz="6000" b="1" baseline="30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Свойства степени</a:t>
            </a:r>
            <a:endParaRPr lang="ru-RU" dirty="0"/>
          </a:p>
        </p:txBody>
      </p:sp>
      <p:sp>
        <p:nvSpPr>
          <p:cNvPr id="1741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ru-RU" smtClean="0"/>
              <a:t>Первая степень любого числа равна самому числу: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/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mtClean="0"/>
              <a:t>Вторую степень числа называют «квадратом»: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/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mtClean="0"/>
              <a:t>Третью степень числа называют «кубом»:</a:t>
            </a:r>
          </a:p>
          <a:p>
            <a:pPr marL="457200" indent="-457200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428875" y="2214563"/>
          <a:ext cx="3467100" cy="642937"/>
        </p:xfrm>
        <a:graphic>
          <a:graphicData uri="http://schemas.openxmlformats.org/presentationml/2006/ole">
            <p:oleObj spid="_x0000_s17410" name="Формула" r:id="rId3" imgW="1231560" imgH="228600" progId="Equation.3">
              <p:embed/>
            </p:oleObj>
          </a:graphicData>
        </a:graphic>
      </p:graphicFrame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3001963" y="3500438"/>
          <a:ext cx="2322512" cy="642937"/>
        </p:xfrm>
        <a:graphic>
          <a:graphicData uri="http://schemas.openxmlformats.org/presentationml/2006/ole">
            <p:oleObj spid="_x0000_s17411" name="Формула" r:id="rId4" imgW="825480" imgH="2286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054350" y="4857750"/>
          <a:ext cx="2287588" cy="642938"/>
        </p:xfrm>
        <a:graphic>
          <a:graphicData uri="http://schemas.openxmlformats.org/presentationml/2006/ole">
            <p:oleObj spid="_x0000_s17412" name="Формула" r:id="rId5" imgW="812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3911600"/>
          <a:ext cx="8858278" cy="180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</a:tblGrid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3" name="Рисунок 5" descr="вавило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85750"/>
            <a:ext cx="37623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7188" y="500063"/>
            <a:ext cx="6786562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древнем Вавилоне для облегчения вычислений люди составляли таблицы квадратов и кубов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 cstate="print"/>
          <a:srcRect b="16702"/>
          <a:stretch>
            <a:fillRect/>
          </a:stretch>
        </p:blipFill>
        <p:spPr bwMode="auto">
          <a:xfrm>
            <a:off x="7380288" y="0"/>
            <a:ext cx="17637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3" cstate="print"/>
          <a:srcRect b="11145"/>
          <a:stretch>
            <a:fillRect/>
          </a:stretch>
        </p:blipFill>
        <p:spPr bwMode="auto">
          <a:xfrm>
            <a:off x="7358063" y="2276475"/>
            <a:ext cx="17859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20"/>
          <p:cNvSpPr txBox="1">
            <a:spLocks noChangeArrowheads="1"/>
          </p:cNvSpPr>
          <p:nvPr/>
        </p:nvSpPr>
        <p:spPr bwMode="auto">
          <a:xfrm>
            <a:off x="987425" y="4365625"/>
            <a:ext cx="163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22532" name="Text Box 21"/>
          <p:cNvSpPr txBox="1">
            <a:spLocks noChangeArrowheads="1"/>
          </p:cNvSpPr>
          <p:nvPr/>
        </p:nvSpPr>
        <p:spPr bwMode="auto">
          <a:xfrm>
            <a:off x="842963" y="4076700"/>
            <a:ext cx="200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500188" y="285750"/>
            <a:ext cx="4341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entury Schoolbook" pitchFamily="18" charset="0"/>
              </a:rPr>
              <a:t>Степень – </a:t>
            </a:r>
            <a:br>
              <a:rPr lang="ru-RU" sz="2800">
                <a:latin typeface="Century Schoolbook" pitchFamily="18" charset="0"/>
              </a:rPr>
            </a:br>
            <a:r>
              <a:rPr lang="ru-RU" sz="2800">
                <a:latin typeface="Century Schoolbook" pitchFamily="18" charset="0"/>
              </a:rPr>
              <a:t>действие </a:t>
            </a:r>
            <a:r>
              <a:rPr lang="en-US" sz="2800">
                <a:latin typeface="Century Schoolbook" pitchFamily="18" charset="0"/>
              </a:rPr>
              <a:t>III</a:t>
            </a:r>
            <a:r>
              <a:rPr lang="ru-RU" sz="2800">
                <a:latin typeface="Century Schoolbook" pitchFamily="18" charset="0"/>
              </a:rPr>
              <a:t> ступени</a:t>
            </a:r>
          </a:p>
        </p:txBody>
      </p:sp>
      <p:grpSp>
        <p:nvGrpSpPr>
          <p:cNvPr id="22534" name="Group 31"/>
          <p:cNvGrpSpPr>
            <a:grpSpLocks/>
          </p:cNvGrpSpPr>
          <p:nvPr/>
        </p:nvGrpSpPr>
        <p:grpSpPr bwMode="auto">
          <a:xfrm>
            <a:off x="785813" y="3429000"/>
            <a:ext cx="6192837" cy="3095625"/>
            <a:chOff x="567" y="2370"/>
            <a:chExt cx="3901" cy="1950"/>
          </a:xfrm>
        </p:grpSpPr>
        <p:grpSp>
          <p:nvGrpSpPr>
            <p:cNvPr id="22537" name="Group 27"/>
            <p:cNvGrpSpPr>
              <a:grpSpLocks/>
            </p:cNvGrpSpPr>
            <p:nvPr/>
          </p:nvGrpSpPr>
          <p:grpSpPr bwMode="auto">
            <a:xfrm>
              <a:off x="567" y="2370"/>
              <a:ext cx="3901" cy="1950"/>
              <a:chOff x="567" y="2024"/>
              <a:chExt cx="3901" cy="1950"/>
            </a:xfrm>
          </p:grpSpPr>
          <p:sp>
            <p:nvSpPr>
              <p:cNvPr id="22541" name="Line 7"/>
              <p:cNvSpPr>
                <a:spLocks noChangeShapeType="1"/>
              </p:cNvSpPr>
              <p:nvPr/>
            </p:nvSpPr>
            <p:spPr bwMode="auto">
              <a:xfrm>
                <a:off x="567" y="2024"/>
                <a:ext cx="14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2" name="Line 8"/>
              <p:cNvSpPr>
                <a:spLocks noChangeShapeType="1"/>
              </p:cNvSpPr>
              <p:nvPr/>
            </p:nvSpPr>
            <p:spPr bwMode="auto">
              <a:xfrm>
                <a:off x="1927" y="2069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3" name="Line 9"/>
              <p:cNvSpPr>
                <a:spLocks noChangeShapeType="1"/>
              </p:cNvSpPr>
              <p:nvPr/>
            </p:nvSpPr>
            <p:spPr bwMode="auto">
              <a:xfrm>
                <a:off x="1927" y="2659"/>
                <a:ext cx="12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4" name="Line 10"/>
              <p:cNvSpPr>
                <a:spLocks noChangeShapeType="1"/>
              </p:cNvSpPr>
              <p:nvPr/>
            </p:nvSpPr>
            <p:spPr bwMode="auto">
              <a:xfrm>
                <a:off x="3198" y="2704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5" name="Line 11"/>
              <p:cNvSpPr>
                <a:spLocks noChangeShapeType="1"/>
              </p:cNvSpPr>
              <p:nvPr/>
            </p:nvSpPr>
            <p:spPr bwMode="auto">
              <a:xfrm>
                <a:off x="3243" y="3385"/>
                <a:ext cx="1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6" name="Line 12"/>
              <p:cNvSpPr>
                <a:spLocks noChangeShapeType="1"/>
              </p:cNvSpPr>
              <p:nvPr/>
            </p:nvSpPr>
            <p:spPr bwMode="auto">
              <a:xfrm>
                <a:off x="4468" y="3385"/>
                <a:ext cx="0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38" name="Text Box 29"/>
            <p:cNvSpPr txBox="1">
              <a:spLocks noChangeArrowheads="1"/>
            </p:cNvSpPr>
            <p:nvPr/>
          </p:nvSpPr>
          <p:spPr bwMode="auto">
            <a:xfrm>
              <a:off x="2109" y="3158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2 ступень</a:t>
              </a:r>
            </a:p>
          </p:txBody>
        </p:sp>
        <p:sp>
          <p:nvSpPr>
            <p:cNvPr id="22539" name="Text Box 30"/>
            <p:cNvSpPr txBox="1">
              <a:spLocks noChangeArrowheads="1"/>
            </p:cNvSpPr>
            <p:nvPr/>
          </p:nvSpPr>
          <p:spPr bwMode="auto">
            <a:xfrm>
              <a:off x="3424" y="3802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1 ступень</a:t>
              </a:r>
            </a:p>
          </p:txBody>
        </p:sp>
        <p:sp>
          <p:nvSpPr>
            <p:cNvPr id="22540" name="Text Box 29"/>
            <p:cNvSpPr txBox="1">
              <a:spLocks noChangeArrowheads="1"/>
            </p:cNvSpPr>
            <p:nvPr/>
          </p:nvSpPr>
          <p:spPr bwMode="auto">
            <a:xfrm>
              <a:off x="855" y="2430"/>
              <a:ext cx="8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3 ступень</a:t>
              </a:r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4714875"/>
            <a:ext cx="1809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50163" y="596741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степень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3 0.00278 L -0.69236 -0.5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83 0.00579 L -0.69827 -0.5192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6 0.00856 L -0.45868 0.334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95 -0.05232 L -0.23681 0.136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Вычислите устно</a:t>
            </a:r>
            <a:endParaRPr lang="ru-RU" dirty="0"/>
          </a:p>
        </p:txBody>
      </p:sp>
      <p:sp>
        <p:nvSpPr>
          <p:cNvPr id="23554" name="Содержимое 3"/>
          <p:cNvSpPr>
            <a:spLocks noGrp="1"/>
          </p:cNvSpPr>
          <p:nvPr>
            <p:ph sz="quarter" idx="1"/>
          </p:nvPr>
        </p:nvSpPr>
        <p:spPr>
          <a:xfrm>
            <a:off x="3786188" y="1571625"/>
            <a:ext cx="1714500" cy="45720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3²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4³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10²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10³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0³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1²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10¹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ru-RU" sz="3200" smtClean="0"/>
              <a:t>4² + 8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180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Формула</vt:lpstr>
      <vt:lpstr>Слайд 1</vt:lpstr>
      <vt:lpstr>Слайд 2</vt:lpstr>
      <vt:lpstr>Степень числа. Квадрат и куб числа</vt:lpstr>
      <vt:lpstr>Слайд 4</vt:lpstr>
      <vt:lpstr>Слайд 5</vt:lpstr>
      <vt:lpstr>Свойства степени</vt:lpstr>
      <vt:lpstr>Слайд 7</vt:lpstr>
      <vt:lpstr>Слайд 8</vt:lpstr>
      <vt:lpstr>Вычислите устно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</dc:title>
  <dc:creator>Sergey</dc:creator>
  <cp:lastModifiedBy>user</cp:lastModifiedBy>
  <cp:revision>19</cp:revision>
  <dcterms:created xsi:type="dcterms:W3CDTF">2012-12-02T04:15:44Z</dcterms:created>
  <dcterms:modified xsi:type="dcterms:W3CDTF">2016-04-11T15:17:10Z</dcterms:modified>
</cp:coreProperties>
</file>