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56" r:id="rId4"/>
    <p:sldId id="260" r:id="rId5"/>
    <p:sldId id="261" r:id="rId6"/>
    <p:sldId id="262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11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13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18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ая соединительная линия 10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рямая соединительная линия 1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Прямая соединительная линия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Прямая соединительная линия 21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Овал 22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Овал 23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Овал 25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Овал 24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0A5B07-E37D-4761-BCE9-9F720EE20615}" type="datetimeFigureOut">
              <a:rPr lang="ru-RU"/>
              <a:pPr>
                <a:defRPr/>
              </a:pPr>
              <a:t>11.04.2016</a:t>
            </a:fld>
            <a:endParaRPr lang="ru-RU"/>
          </a:p>
        </p:txBody>
      </p:sp>
      <p:sp>
        <p:nvSpPr>
          <p:cNvPr id="23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F299F3-1528-46A6-BE48-2B1884A9B9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D0A86-3B05-4392-9E2B-B6A6A48C25A7}" type="datetimeFigureOut">
              <a:rPr lang="ru-RU"/>
              <a:pPr>
                <a:defRPr/>
              </a:pPr>
              <a:t>11.04.2016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4080D-7A37-4ED5-A8CE-70B8CF7EA5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D3B0E4-749E-42BC-9930-ECF8F2341F6B}" type="datetimeFigureOut">
              <a:rPr lang="ru-RU"/>
              <a:pPr>
                <a:defRPr/>
              </a:pPr>
              <a:t>11.04.2016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7C1684-FAEC-462A-B9F0-5621059B12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0D32193-405A-46F6-8DA3-6297A8BC6A82}" type="datetimeFigureOut">
              <a:rPr lang="ru-RU"/>
              <a:pPr>
                <a:defRPr/>
              </a:pPr>
              <a:t>11.04.2016</a:t>
            </a:fld>
            <a:endParaRPr lang="ru-RU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20E5328-38FC-43A6-898D-4C2F66B7D0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9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10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11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ая соединительная линия 12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Прямая соединительная линия 14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Прямая соединительная линия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Овал 19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Овал 20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Овал 21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Овал 22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Прямая соединительная линия 25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EBE2BE-6F5E-4FBB-A6E9-743E8A916572}" type="datetimeFigureOut">
              <a:rPr lang="ru-RU"/>
              <a:pPr>
                <a:defRPr/>
              </a:pPr>
              <a:t>11.04.2016</a:t>
            </a:fld>
            <a:endParaRPr lang="ru-RU"/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83FE0-B5BF-4FF2-8C19-BBE090A2BB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5A1A0-1465-4EC1-B929-6D836C62A08E}" type="datetimeFigureOut">
              <a:rPr lang="ru-RU"/>
              <a:pPr>
                <a:defRPr/>
              </a:pPr>
              <a:t>11.04.2016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7DC49-A3CE-4343-8C5C-D05567B2C4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39A57-3608-4248-9DF8-E2EC4A08FA5A}" type="datetimeFigureOut">
              <a:rPr lang="ru-RU"/>
              <a:pPr>
                <a:defRPr/>
              </a:pPr>
              <a:t>11.04.2016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3D462-42FD-4D9D-9C32-01EB2CB9AC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1812EA3-DFB2-4CEF-AD28-5CA146D4F927}" type="datetimeFigureOut">
              <a:rPr lang="ru-RU"/>
              <a:pPr>
                <a:defRPr/>
              </a:pPr>
              <a:t>11.04.2016</a:t>
            </a:fld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99ACE22-CE1A-4922-92AF-51272B9C42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825D4-1AA0-4151-8FAC-71BBD264BAA0}" type="datetimeFigureOut">
              <a:rPr lang="ru-RU"/>
              <a:pPr>
                <a:defRPr/>
              </a:pPr>
              <a:t>11.04.2016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470536-3257-4169-963E-04F48A70E0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Прямая соединительная линия 8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8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Овал 13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5D534DE-7B04-4E6D-BCF1-260812DAD355}" type="datetimeFigureOut">
              <a:rPr lang="ru-RU"/>
              <a:pPr>
                <a:defRPr/>
              </a:pPr>
              <a:t>11.04.2016</a:t>
            </a:fld>
            <a:endParaRPr lang="ru-RU"/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143A4FC-6D93-45E9-9BCF-5179693864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Овал 12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Прямая соединительная линия 19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3DB5ED1-2DCD-431B-9902-37236440AAAF}" type="datetimeFigureOut">
              <a:rPr lang="ru-RU"/>
              <a:pPr>
                <a:defRPr/>
              </a:pPr>
              <a:t>11.04.2016</a:t>
            </a:fld>
            <a:endParaRPr lang="ru-RU"/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1F7353B-D181-4F34-9E6C-A1DA0A5C8A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8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0F08F6A4-3E17-4CA7-8875-919FD0229EC7}" type="datetimeFigureOut">
              <a:rPr lang="ru-RU"/>
              <a:pPr>
                <a:defRPr/>
              </a:pPr>
              <a:t>11.04.2016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B6D65695-4D31-4C89-9BA3-94CC773BB8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1" r:id="rId4"/>
    <p:sldLayoutId id="2147483670" r:id="rId5"/>
    <p:sldLayoutId id="2147483675" r:id="rId6"/>
    <p:sldLayoutId id="2147483669" r:id="rId7"/>
    <p:sldLayoutId id="2147483676" r:id="rId8"/>
    <p:sldLayoutId id="2147483677" r:id="rId9"/>
    <p:sldLayoutId id="2147483668" r:id="rId10"/>
    <p:sldLayoutId id="214748366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fontAlgn="base">
        <a:spcBef>
          <a:spcPct val="20000"/>
        </a:spcBef>
        <a:spcAft>
          <a:spcPct val="0"/>
        </a:spcAft>
        <a:buClr>
          <a:srgbClr val="D36F07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fontAlgn="base">
        <a:spcBef>
          <a:spcPct val="20000"/>
        </a:spcBef>
        <a:spcAft>
          <a:spcPct val="0"/>
        </a:spcAft>
        <a:buClr>
          <a:srgbClr val="F6C0AA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fontAlgn="base">
        <a:spcBef>
          <a:spcPct val="20000"/>
        </a:spcBef>
        <a:spcAft>
          <a:spcPct val="0"/>
        </a:spcAft>
        <a:buClr>
          <a:srgbClr val="CDACAE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7829550" cy="5330825"/>
          </a:xfrm>
        </p:spPr>
        <p:txBody>
          <a:bodyPr/>
          <a:lstStyle/>
          <a:p>
            <a:pPr marL="457200" indent="-457200">
              <a:buFont typeface="Wingdings" pitchFamily="2" charset="2"/>
              <a:buNone/>
            </a:pPr>
            <a:r>
              <a:rPr lang="ru-RU" b="1" smtClean="0"/>
              <a:t>1. </a:t>
            </a:r>
            <a:r>
              <a:rPr lang="ru-RU" smtClean="0"/>
              <a:t>Проверьте правильность расстановки действий:</a:t>
            </a:r>
          </a:p>
          <a:p>
            <a:pPr marL="457200" indent="-457200">
              <a:buFont typeface="Wingdings" pitchFamily="2" charset="2"/>
              <a:buNone/>
            </a:pPr>
            <a:endParaRPr lang="ru-RU" smtClean="0"/>
          </a:p>
          <a:p>
            <a:pPr marL="457200" indent="-457200">
              <a:buFont typeface="Wingdings" pitchFamily="2" charset="2"/>
              <a:buNone/>
            </a:pPr>
            <a:r>
              <a:rPr lang="ru-RU" b="1" smtClean="0"/>
              <a:t>			</a:t>
            </a:r>
            <a:r>
              <a:rPr lang="ru-RU" sz="2800" smtClean="0"/>
              <a:t>508*609 – (22313+345):69</a:t>
            </a:r>
          </a:p>
          <a:p>
            <a:pPr marL="457200" indent="-457200">
              <a:buFont typeface="Wingdings" pitchFamily="2" charset="2"/>
              <a:buNone/>
            </a:pPr>
            <a:endParaRPr lang="ru-RU" b="1" smtClean="0"/>
          </a:p>
          <a:p>
            <a:pPr marL="457200" indent="-457200">
              <a:buFont typeface="Wingdings" pitchFamily="2" charset="2"/>
              <a:buNone/>
            </a:pPr>
            <a:r>
              <a:rPr lang="ru-RU" b="1" smtClean="0"/>
              <a:t>			</a:t>
            </a:r>
            <a:r>
              <a:rPr lang="ru-RU" sz="2800" smtClean="0"/>
              <a:t>34*45 + 56 - 78*356:56*4 </a:t>
            </a:r>
          </a:p>
          <a:p>
            <a:pPr marL="457200" indent="-457200">
              <a:buFont typeface="Wingdings" pitchFamily="2" charset="2"/>
              <a:buNone/>
            </a:pPr>
            <a:r>
              <a:rPr lang="ru-RU" b="1" smtClean="0"/>
              <a:t>2. </a:t>
            </a:r>
            <a:r>
              <a:rPr lang="ru-RU" smtClean="0"/>
              <a:t>Как можно иначе записать сумму:</a:t>
            </a:r>
          </a:p>
          <a:p>
            <a:pPr marL="457200" indent="-457200">
              <a:buFont typeface="Wingdings" pitchFamily="2" charset="2"/>
              <a:buNone/>
            </a:pPr>
            <a:r>
              <a:rPr lang="ru-RU" smtClean="0"/>
              <a:t>				5 + 5 + 5 + 5</a:t>
            </a:r>
          </a:p>
          <a:p>
            <a:pPr marL="457200" indent="-457200">
              <a:buFont typeface="Wingdings" pitchFamily="2" charset="2"/>
              <a:buNone/>
            </a:pPr>
            <a:r>
              <a:rPr lang="ru-RU" b="1" smtClean="0"/>
              <a:t>3.</a:t>
            </a:r>
            <a:r>
              <a:rPr lang="ru-RU" smtClean="0"/>
              <a:t> Как можно иначе записать произведение:</a:t>
            </a:r>
          </a:p>
          <a:p>
            <a:pPr marL="457200" indent="-457200">
              <a:buFont typeface="Wingdings" pitchFamily="2" charset="2"/>
              <a:buNone/>
            </a:pPr>
            <a:r>
              <a:rPr lang="ru-RU" smtClean="0"/>
              <a:t>				5 ∙ 5 ∙ 5 ∙ 5   </a:t>
            </a:r>
          </a:p>
          <a:p>
            <a:pPr marL="457200" indent="-457200">
              <a:buFont typeface="Wingdings" pitchFamily="2" charset="2"/>
              <a:buNone/>
            </a:pPr>
            <a:endParaRPr lang="ru-RU" smtClean="0"/>
          </a:p>
          <a:p>
            <a:pPr marL="457200" indent="-457200">
              <a:buFont typeface="Wingdings" pitchFamily="2" charset="2"/>
              <a:buNone/>
            </a:pPr>
            <a:endParaRPr lang="ru-RU" smtClean="0"/>
          </a:p>
          <a:p>
            <a:pPr marL="457200" indent="-457200">
              <a:buFont typeface="Wingdings" pitchFamily="2" charset="2"/>
              <a:buNone/>
            </a:pPr>
            <a:endParaRPr lang="ru-RU" b="1" smtClean="0"/>
          </a:p>
          <a:p>
            <a:pPr marL="457200" indent="-457200">
              <a:buFont typeface="Wingdings" pitchFamily="2" charset="2"/>
              <a:buNone/>
            </a:pPr>
            <a:endParaRPr lang="ru-RU" smtClean="0"/>
          </a:p>
        </p:txBody>
      </p:sp>
      <p:sp>
        <p:nvSpPr>
          <p:cNvPr id="13314" name="TextBox 7"/>
          <p:cNvSpPr txBox="1">
            <a:spLocks noChangeArrowheads="1"/>
          </p:cNvSpPr>
          <p:nvPr/>
        </p:nvSpPr>
        <p:spPr bwMode="auto">
          <a:xfrm>
            <a:off x="2895600" y="1833563"/>
            <a:ext cx="428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entury Schoolbook" pitchFamily="18" charset="0"/>
              </a:rPr>
              <a:t>1</a:t>
            </a:r>
          </a:p>
        </p:txBody>
      </p:sp>
      <p:sp>
        <p:nvSpPr>
          <p:cNvPr id="13315" name="TextBox 8"/>
          <p:cNvSpPr txBox="1">
            <a:spLocks noChangeArrowheads="1"/>
          </p:cNvSpPr>
          <p:nvPr/>
        </p:nvSpPr>
        <p:spPr bwMode="auto">
          <a:xfrm>
            <a:off x="3786188" y="1843088"/>
            <a:ext cx="428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entury Schoolbook" pitchFamily="18" charset="0"/>
              </a:rPr>
              <a:t>3</a:t>
            </a:r>
          </a:p>
        </p:txBody>
      </p:sp>
      <p:sp>
        <p:nvSpPr>
          <p:cNvPr id="13316" name="TextBox 9"/>
          <p:cNvSpPr txBox="1">
            <a:spLocks noChangeArrowheads="1"/>
          </p:cNvSpPr>
          <p:nvPr/>
        </p:nvSpPr>
        <p:spPr bwMode="auto">
          <a:xfrm>
            <a:off x="5199063" y="1809750"/>
            <a:ext cx="4286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entury Schoolbook" pitchFamily="18" charset="0"/>
              </a:rPr>
              <a:t>2</a:t>
            </a:r>
          </a:p>
        </p:txBody>
      </p:sp>
      <p:sp>
        <p:nvSpPr>
          <p:cNvPr id="13317" name="TextBox 10"/>
          <p:cNvSpPr txBox="1">
            <a:spLocks noChangeArrowheads="1"/>
          </p:cNvSpPr>
          <p:nvPr/>
        </p:nvSpPr>
        <p:spPr bwMode="auto">
          <a:xfrm>
            <a:off x="6038850" y="1843088"/>
            <a:ext cx="428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entury Schoolbook" pitchFamily="18" charset="0"/>
              </a:rPr>
              <a:t>4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714625" y="2643188"/>
            <a:ext cx="428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entury Schoolbook" pitchFamily="18" charset="0"/>
              </a:rPr>
              <a:t>4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411538" y="2652713"/>
            <a:ext cx="428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entury Schoolbook" pitchFamily="18" charset="0"/>
              </a:rPr>
              <a:t>6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143375" y="2652713"/>
            <a:ext cx="428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entury Schoolbook" pitchFamily="18" charset="0"/>
              </a:rPr>
              <a:t>5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819650" y="2663825"/>
            <a:ext cx="428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entury Schoolbook" pitchFamily="18" charset="0"/>
              </a:rPr>
              <a:t>2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527675" y="2681288"/>
            <a:ext cx="428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entury Schoolbook" pitchFamily="18" charset="0"/>
              </a:rPr>
              <a:t>3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072188" y="2690813"/>
            <a:ext cx="428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entury Schoolbook" pitchFamily="18" charset="0"/>
              </a:rPr>
              <a:t>1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5000625" y="3929063"/>
            <a:ext cx="7143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entury Schoolbook" pitchFamily="18" charset="0"/>
              </a:rPr>
              <a:t>= </a:t>
            </a:r>
            <a:r>
              <a:rPr lang="ru-RU" sz="2400" b="1">
                <a:latin typeface="Century Schoolbook" pitchFamily="18" charset="0"/>
              </a:rPr>
              <a:t>?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5000625" y="3929063"/>
            <a:ext cx="1000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entury Schoolbook" pitchFamily="18" charset="0"/>
              </a:rPr>
              <a:t>= 5∙4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4786313" y="4786313"/>
            <a:ext cx="7143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entury Schoolbook" pitchFamily="18" charset="0"/>
              </a:rPr>
              <a:t>= </a:t>
            </a:r>
            <a:r>
              <a:rPr lang="ru-RU" sz="2400" b="1">
                <a:latin typeface="Century Schoolbook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7" grpId="0"/>
      <p:bldP spid="18" grpId="0"/>
      <p:bldP spid="18" grpId="1"/>
      <p:bldP spid="19" grpId="0"/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"/>
          <p:cNvSpPr txBox="1">
            <a:spLocks noChangeArrowheads="1"/>
          </p:cNvSpPr>
          <p:nvPr/>
        </p:nvSpPr>
        <p:spPr bwMode="auto">
          <a:xfrm>
            <a:off x="428625" y="500063"/>
            <a:ext cx="5000625" cy="30464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400 лет назад французский математик Рене Декарт предложил такой способ записи произведения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нескольких одинаковых множителей</a:t>
            </a:r>
          </a:p>
        </p:txBody>
      </p:sp>
      <p:sp>
        <p:nvSpPr>
          <p:cNvPr id="6147" name="Прямоугольник 3"/>
          <p:cNvSpPr>
            <a:spLocks noChangeArrowheads="1"/>
          </p:cNvSpPr>
          <p:nvPr/>
        </p:nvSpPr>
        <p:spPr bwMode="auto">
          <a:xfrm>
            <a:off x="500063" y="4000500"/>
            <a:ext cx="5143500" cy="1016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rgbClr val="7030A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>
                <a:latin typeface="Times New Roman" pitchFamily="18" charset="0"/>
                <a:cs typeface="Times New Roman" pitchFamily="18" charset="0"/>
              </a:rPr>
              <a:t>5 · 5 · 5 · 5 = 5</a:t>
            </a:r>
            <a:r>
              <a:rPr lang="ru-RU" sz="6000" b="1" baseline="30000" dirty="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00063" y="5429250"/>
            <a:ext cx="8215312" cy="10779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Запись 5</a:t>
            </a:r>
            <a:r>
              <a:rPr lang="ru-RU" sz="3200" baseline="30000" dirty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читают </a:t>
            </a:r>
            <a:br>
              <a:rPr lang="ru-RU" sz="3200" dirty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«пять в четвёртой степени»</a:t>
            </a:r>
          </a:p>
        </p:txBody>
      </p:sp>
      <p:pic>
        <p:nvPicPr>
          <p:cNvPr id="1026" name="Picture 2" descr="http://im4-tub-ru.yandex.net/i?id=148514807-47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27652" y="522344"/>
            <a:ext cx="3187752" cy="392909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  <p:bldP spid="6147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28875" y="1357313"/>
            <a:ext cx="6172200" cy="18938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Степень числа.</a:t>
            </a:r>
            <a:br>
              <a:rPr lang="ru-RU" dirty="0" smtClean="0"/>
            </a:br>
            <a:r>
              <a:rPr lang="ru-RU" dirty="0" smtClean="0"/>
              <a:t>Квадрат и куб числа</a:t>
            </a:r>
            <a:endParaRPr lang="ru-RU" dirty="0"/>
          </a:p>
        </p:txBody>
      </p:sp>
      <p:sp>
        <p:nvSpPr>
          <p:cNvPr id="15362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286000" y="5003800"/>
            <a:ext cx="6172200" cy="1371600"/>
          </a:xfrm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654425" y="714375"/>
            <a:ext cx="4214813" cy="584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rgbClr val="7030A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>
                <a:latin typeface="Times New Roman" pitchFamily="18" charset="0"/>
                <a:cs typeface="Times New Roman" pitchFamily="18" charset="0"/>
              </a:rPr>
              <a:t>Показатель степени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643313" y="4714875"/>
            <a:ext cx="5000625" cy="584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rgbClr val="7030A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Основание  степени</a:t>
            </a:r>
          </a:p>
        </p:txBody>
      </p:sp>
      <p:grpSp>
        <p:nvGrpSpPr>
          <p:cNvPr id="2" name="Группа 15"/>
          <p:cNvGrpSpPr/>
          <p:nvPr/>
        </p:nvGrpSpPr>
        <p:grpSpPr>
          <a:xfrm>
            <a:off x="642910" y="1357298"/>
            <a:ext cx="1928826" cy="3005198"/>
            <a:chOff x="2857488" y="1887986"/>
            <a:chExt cx="1928826" cy="2146526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4" name="TextBox 13"/>
            <p:cNvSpPr txBox="1"/>
            <p:nvPr/>
          </p:nvSpPr>
          <p:spPr>
            <a:xfrm>
              <a:off x="2857488" y="1990038"/>
              <a:ext cx="1928826" cy="2044474"/>
            </a:xfrm>
            <a:prstGeom prst="rect">
              <a:avLst/>
            </a:prstGeom>
            <a:grpFill/>
            <a:ln>
              <a:solidFill>
                <a:srgbClr val="FF0000"/>
              </a:solidFill>
            </a:ln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8000" b="1" dirty="0"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000496" y="1887986"/>
              <a:ext cx="642942" cy="1121163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9600" b="1" dirty="0"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</p:grpSp>
      <p:cxnSp>
        <p:nvCxnSpPr>
          <p:cNvPr id="7" name="Прямая со стрелкой 6"/>
          <p:cNvCxnSpPr>
            <a:endCxn id="13" idx="1"/>
          </p:cNvCxnSpPr>
          <p:nvPr/>
        </p:nvCxnSpPr>
        <p:spPr>
          <a:xfrm>
            <a:off x="1857375" y="3929063"/>
            <a:ext cx="1785938" cy="1077912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19" idx="3"/>
          </p:cNvCxnSpPr>
          <p:nvPr/>
        </p:nvCxnSpPr>
        <p:spPr>
          <a:xfrm flipV="1">
            <a:off x="2571750" y="928688"/>
            <a:ext cx="1071563" cy="1249362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643313" y="2390775"/>
            <a:ext cx="5000625" cy="107791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rgbClr val="7030A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>
                <a:latin typeface="Times New Roman" pitchFamily="18" charset="0"/>
                <a:cs typeface="Times New Roman" pitchFamily="18" charset="0"/>
              </a:rPr>
              <a:t>Выражение 5</a:t>
            </a:r>
            <a:r>
              <a:rPr lang="ru-RU" sz="3200" b="1" baseline="3000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ru-RU" sz="3200" b="1">
                <a:latin typeface="Times New Roman" pitchFamily="18" charset="0"/>
                <a:cs typeface="Times New Roman" pitchFamily="18" charset="0"/>
              </a:rPr>
              <a:t> называют степенью</a:t>
            </a:r>
          </a:p>
        </p:txBody>
      </p:sp>
      <p:cxnSp>
        <p:nvCxnSpPr>
          <p:cNvPr id="16" name="Прямая со стрелкой 15"/>
          <p:cNvCxnSpPr>
            <a:stCxn id="14" idx="3"/>
            <a:endCxn id="11" idx="1"/>
          </p:cNvCxnSpPr>
          <p:nvPr/>
        </p:nvCxnSpPr>
        <p:spPr>
          <a:xfrm flipV="1">
            <a:off x="2571750" y="2930525"/>
            <a:ext cx="1071563" cy="1588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1852613" y="1571625"/>
            <a:ext cx="719137" cy="1214438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665163" y="2143125"/>
            <a:ext cx="1187450" cy="1857375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1" grpId="0" animBg="1"/>
      <p:bldP spid="19" grpId="0" animBg="1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"/>
          <p:cNvSpPr txBox="1">
            <a:spLocks noChangeArrowheads="1"/>
          </p:cNvSpPr>
          <p:nvPr/>
        </p:nvSpPr>
        <p:spPr bwMode="auto">
          <a:xfrm>
            <a:off x="1357313" y="1319213"/>
            <a:ext cx="1225550" cy="13239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b="1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8000" b="1" baseline="30000"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6147" name="TextBox 2"/>
          <p:cNvSpPr txBox="1">
            <a:spLocks noChangeArrowheads="1"/>
          </p:cNvSpPr>
          <p:nvPr/>
        </p:nvSpPr>
        <p:spPr bwMode="auto">
          <a:xfrm>
            <a:off x="3929063" y="1319213"/>
            <a:ext cx="1039812" cy="13239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b="1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8000" b="1" baseline="3000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6148" name="TextBox 3"/>
          <p:cNvSpPr txBox="1">
            <a:spLocks noChangeArrowheads="1"/>
          </p:cNvSpPr>
          <p:nvPr/>
        </p:nvSpPr>
        <p:spPr bwMode="auto">
          <a:xfrm>
            <a:off x="6429375" y="1319213"/>
            <a:ext cx="1039813" cy="13239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8000" b="1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8000" b="1" baseline="30000" dirty="0"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285875" y="4127500"/>
            <a:ext cx="6286500" cy="1016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rgbClr val="7030A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6000" b="1" baseline="3000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6000" b="1">
                <a:latin typeface="Times New Roman" pitchFamily="18" charset="0"/>
                <a:cs typeface="Times New Roman" pitchFamily="18" charset="0"/>
              </a:rPr>
              <a:t> =6·6·6·6·6</a:t>
            </a:r>
            <a:endParaRPr lang="ru-RU" sz="6000" b="1" baseline="30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85813" y="5484813"/>
            <a:ext cx="7286625" cy="1016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rgbClr val="7030A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6000" b="1" baseline="30000" dirty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6000" b="1" dirty="0">
                <a:latin typeface="Times New Roman" pitchFamily="18" charset="0"/>
                <a:cs typeface="Times New Roman" pitchFamily="18" charset="0"/>
              </a:rPr>
              <a:t> =7·7·7·7·7·7·7·7</a:t>
            </a:r>
            <a:endParaRPr lang="ru-RU" sz="6000" b="1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1" name="TextBox 7"/>
          <p:cNvSpPr txBox="1">
            <a:spLocks noChangeArrowheads="1"/>
          </p:cNvSpPr>
          <p:nvPr/>
        </p:nvSpPr>
        <p:spPr bwMode="auto">
          <a:xfrm>
            <a:off x="214313" y="142875"/>
            <a:ext cx="8429625" cy="10779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Что означают записи?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Назовите основание и показатель степени.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714500" y="2841625"/>
            <a:ext cx="5572125" cy="1016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rgbClr val="7030A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6000" b="1" baseline="3000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6000" b="1">
                <a:latin typeface="Times New Roman" pitchFamily="18" charset="0"/>
                <a:cs typeface="Times New Roman" pitchFamily="18" charset="0"/>
              </a:rPr>
              <a:t> =5·5·5·5</a:t>
            </a:r>
            <a:endParaRPr lang="ru-RU" sz="6000" b="1" baseline="300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1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39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Свойства степени</a:t>
            </a:r>
            <a:endParaRPr lang="ru-RU" dirty="0"/>
          </a:p>
        </p:txBody>
      </p:sp>
      <p:sp>
        <p:nvSpPr>
          <p:cNvPr id="17414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15300" cy="4873625"/>
          </a:xfrm>
        </p:spPr>
        <p:txBody>
          <a:bodyPr/>
          <a:lstStyle/>
          <a:p>
            <a:pPr marL="457200" indent="-457200">
              <a:buFont typeface="Wingdings" pitchFamily="2" charset="2"/>
              <a:buAutoNum type="arabicPeriod"/>
            </a:pPr>
            <a:r>
              <a:rPr lang="ru-RU" smtClean="0"/>
              <a:t>Первая степень любого числа равна самому числу:</a:t>
            </a:r>
          </a:p>
          <a:p>
            <a:pPr marL="457200" indent="-457200">
              <a:buFont typeface="Wingdings" pitchFamily="2" charset="2"/>
              <a:buAutoNum type="arabicPeriod"/>
            </a:pPr>
            <a:endParaRPr lang="ru-RU" smtClean="0"/>
          </a:p>
          <a:p>
            <a:pPr marL="457200" indent="-457200">
              <a:buFont typeface="Wingdings" pitchFamily="2" charset="2"/>
              <a:buAutoNum type="arabicPeriod"/>
            </a:pPr>
            <a:endParaRPr lang="ru-RU" smtClean="0"/>
          </a:p>
          <a:p>
            <a:pPr marL="457200" indent="-457200">
              <a:buFont typeface="Wingdings" pitchFamily="2" charset="2"/>
              <a:buAutoNum type="arabicPeriod"/>
            </a:pPr>
            <a:r>
              <a:rPr lang="ru-RU" smtClean="0"/>
              <a:t>Вторую степень числа называют «квадратом»:</a:t>
            </a:r>
          </a:p>
          <a:p>
            <a:pPr marL="457200" indent="-457200">
              <a:buFont typeface="Wingdings" pitchFamily="2" charset="2"/>
              <a:buAutoNum type="arabicPeriod"/>
            </a:pPr>
            <a:endParaRPr lang="ru-RU" smtClean="0"/>
          </a:p>
          <a:p>
            <a:pPr marL="457200" indent="-457200">
              <a:buFont typeface="Wingdings" pitchFamily="2" charset="2"/>
              <a:buAutoNum type="arabicPeriod"/>
            </a:pPr>
            <a:endParaRPr lang="ru-RU" smtClean="0"/>
          </a:p>
          <a:p>
            <a:pPr marL="457200" indent="-457200">
              <a:buFont typeface="Wingdings" pitchFamily="2" charset="2"/>
              <a:buAutoNum type="arabicPeriod"/>
            </a:pPr>
            <a:r>
              <a:rPr lang="ru-RU" smtClean="0"/>
              <a:t>Третью степень числа называют «кубом»:</a:t>
            </a:r>
          </a:p>
          <a:p>
            <a:pPr marL="457200" indent="-457200">
              <a:buFont typeface="Wingdings" pitchFamily="2" charset="2"/>
              <a:buNone/>
            </a:pPr>
            <a:endParaRPr lang="ru-RU" smtClean="0"/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2428875" y="2214563"/>
          <a:ext cx="3467100" cy="642937"/>
        </p:xfrm>
        <a:graphic>
          <a:graphicData uri="http://schemas.openxmlformats.org/presentationml/2006/ole">
            <p:oleObj spid="_x0000_s17410" name="Формула" r:id="rId3" imgW="1231560" imgH="228600" progId="Equation.3">
              <p:embed/>
            </p:oleObj>
          </a:graphicData>
        </a:graphic>
      </p:graphicFrame>
      <p:graphicFrame>
        <p:nvGraphicFramePr>
          <p:cNvPr id="17411" name="Object 2"/>
          <p:cNvGraphicFramePr>
            <a:graphicFrameLocks noChangeAspect="1"/>
          </p:cNvGraphicFramePr>
          <p:nvPr/>
        </p:nvGraphicFramePr>
        <p:xfrm>
          <a:off x="3001963" y="3500438"/>
          <a:ext cx="2322512" cy="642937"/>
        </p:xfrm>
        <a:graphic>
          <a:graphicData uri="http://schemas.openxmlformats.org/presentationml/2006/ole">
            <p:oleObj spid="_x0000_s17411" name="Формула" r:id="rId4" imgW="825480" imgH="228600" progId="Equation.3">
              <p:embed/>
            </p:oleObj>
          </a:graphicData>
        </a:graphic>
      </p:graphicFrame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3054350" y="4857750"/>
          <a:ext cx="2287588" cy="642938"/>
        </p:xfrm>
        <a:graphic>
          <a:graphicData uri="http://schemas.openxmlformats.org/presentationml/2006/ole">
            <p:oleObj spid="_x0000_s17412" name="Формула" r:id="rId5" imgW="81252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42875" y="3911600"/>
          <a:ext cx="8858278" cy="18040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5298"/>
                <a:gridCol w="805298"/>
                <a:gridCol w="805298"/>
                <a:gridCol w="805298"/>
                <a:gridCol w="805298"/>
                <a:gridCol w="805298"/>
                <a:gridCol w="805298"/>
                <a:gridCol w="805298"/>
                <a:gridCol w="805298"/>
                <a:gridCol w="805298"/>
                <a:gridCol w="805298"/>
              </a:tblGrid>
              <a:tr h="601346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1346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lang="en-US" sz="2400" b="0" baseline="300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400" b="0" baseline="3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49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64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1346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lang="en-US" sz="2400" b="0" baseline="300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400" b="0" baseline="30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smtClean="0">
                          <a:latin typeface="Times New Roman" pitchFamily="18" charset="0"/>
                          <a:cs typeface="Times New Roman" pitchFamily="18" charset="0"/>
                        </a:rPr>
                        <a:t>64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125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216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1000</a:t>
                      </a:r>
                      <a:endParaRPr lang="ru-RU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293" name="Рисунок 5" descr="вавилон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2063" y="285750"/>
            <a:ext cx="3762375" cy="328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2" name="TextBox 1"/>
          <p:cNvSpPr txBox="1">
            <a:spLocks noChangeArrowheads="1"/>
          </p:cNvSpPr>
          <p:nvPr/>
        </p:nvSpPr>
        <p:spPr bwMode="auto">
          <a:xfrm>
            <a:off x="357188" y="500063"/>
            <a:ext cx="6786562" cy="120015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rgbClr val="7030A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>
                <a:latin typeface="Times New Roman" pitchFamily="18" charset="0"/>
                <a:cs typeface="Times New Roman" pitchFamily="18" charset="0"/>
              </a:rPr>
              <a:t>В древнем Вавилоне для облегчения вычислений люди составляли таблицы квадратов и кубов чисел.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10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0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5"/>
          <p:cNvPicPr>
            <a:picLocks noChangeAspect="1" noChangeArrowheads="1"/>
          </p:cNvPicPr>
          <p:nvPr/>
        </p:nvPicPr>
        <p:blipFill>
          <a:blip r:embed="rId2" cstate="print"/>
          <a:srcRect b="16702"/>
          <a:stretch>
            <a:fillRect/>
          </a:stretch>
        </p:blipFill>
        <p:spPr bwMode="auto">
          <a:xfrm>
            <a:off x="7380288" y="0"/>
            <a:ext cx="1763712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7" descr="6"/>
          <p:cNvPicPr>
            <a:picLocks noChangeAspect="1" noChangeArrowheads="1"/>
          </p:cNvPicPr>
          <p:nvPr/>
        </p:nvPicPr>
        <p:blipFill>
          <a:blip r:embed="rId3" cstate="print"/>
          <a:srcRect b="11145"/>
          <a:stretch>
            <a:fillRect/>
          </a:stretch>
        </p:blipFill>
        <p:spPr bwMode="auto">
          <a:xfrm>
            <a:off x="7358063" y="2276475"/>
            <a:ext cx="1785937" cy="230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Text Box 20"/>
          <p:cNvSpPr txBox="1">
            <a:spLocks noChangeArrowheads="1"/>
          </p:cNvSpPr>
          <p:nvPr/>
        </p:nvSpPr>
        <p:spPr bwMode="auto">
          <a:xfrm>
            <a:off x="987425" y="4365625"/>
            <a:ext cx="16398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>
              <a:latin typeface="Century Schoolbook" pitchFamily="18" charset="0"/>
            </a:endParaRPr>
          </a:p>
        </p:txBody>
      </p:sp>
      <p:sp>
        <p:nvSpPr>
          <p:cNvPr id="22532" name="Text Box 21"/>
          <p:cNvSpPr txBox="1">
            <a:spLocks noChangeArrowheads="1"/>
          </p:cNvSpPr>
          <p:nvPr/>
        </p:nvSpPr>
        <p:spPr bwMode="auto">
          <a:xfrm>
            <a:off x="842963" y="4076700"/>
            <a:ext cx="20002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>
              <a:latin typeface="Century Schoolbook" pitchFamily="18" charset="0"/>
            </a:endParaRPr>
          </a:p>
        </p:txBody>
      </p:sp>
      <p:sp>
        <p:nvSpPr>
          <p:cNvPr id="8" name="Text Box 26"/>
          <p:cNvSpPr txBox="1">
            <a:spLocks noChangeArrowheads="1"/>
          </p:cNvSpPr>
          <p:nvPr/>
        </p:nvSpPr>
        <p:spPr bwMode="auto">
          <a:xfrm>
            <a:off x="1500188" y="285750"/>
            <a:ext cx="4341812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Century Schoolbook" pitchFamily="18" charset="0"/>
              </a:rPr>
              <a:t>Степень – </a:t>
            </a:r>
            <a:br>
              <a:rPr lang="ru-RU" sz="2800">
                <a:latin typeface="Century Schoolbook" pitchFamily="18" charset="0"/>
              </a:rPr>
            </a:br>
            <a:r>
              <a:rPr lang="ru-RU" sz="2800">
                <a:latin typeface="Century Schoolbook" pitchFamily="18" charset="0"/>
              </a:rPr>
              <a:t>действие </a:t>
            </a:r>
            <a:r>
              <a:rPr lang="en-US" sz="2800">
                <a:latin typeface="Century Schoolbook" pitchFamily="18" charset="0"/>
              </a:rPr>
              <a:t>III</a:t>
            </a:r>
            <a:r>
              <a:rPr lang="ru-RU" sz="2800">
                <a:latin typeface="Century Schoolbook" pitchFamily="18" charset="0"/>
              </a:rPr>
              <a:t> ступени</a:t>
            </a:r>
          </a:p>
        </p:txBody>
      </p:sp>
      <p:grpSp>
        <p:nvGrpSpPr>
          <p:cNvPr id="22534" name="Group 31"/>
          <p:cNvGrpSpPr>
            <a:grpSpLocks/>
          </p:cNvGrpSpPr>
          <p:nvPr/>
        </p:nvGrpSpPr>
        <p:grpSpPr bwMode="auto">
          <a:xfrm>
            <a:off x="785813" y="3429000"/>
            <a:ext cx="6192837" cy="3095625"/>
            <a:chOff x="567" y="2370"/>
            <a:chExt cx="3901" cy="1950"/>
          </a:xfrm>
        </p:grpSpPr>
        <p:grpSp>
          <p:nvGrpSpPr>
            <p:cNvPr id="22537" name="Group 27"/>
            <p:cNvGrpSpPr>
              <a:grpSpLocks/>
            </p:cNvGrpSpPr>
            <p:nvPr/>
          </p:nvGrpSpPr>
          <p:grpSpPr bwMode="auto">
            <a:xfrm>
              <a:off x="567" y="2370"/>
              <a:ext cx="3901" cy="1950"/>
              <a:chOff x="567" y="2024"/>
              <a:chExt cx="3901" cy="1950"/>
            </a:xfrm>
          </p:grpSpPr>
          <p:sp>
            <p:nvSpPr>
              <p:cNvPr id="22541" name="Line 7"/>
              <p:cNvSpPr>
                <a:spLocks noChangeShapeType="1"/>
              </p:cNvSpPr>
              <p:nvPr/>
            </p:nvSpPr>
            <p:spPr bwMode="auto">
              <a:xfrm>
                <a:off x="567" y="2024"/>
                <a:ext cx="140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542" name="Line 8"/>
              <p:cNvSpPr>
                <a:spLocks noChangeShapeType="1"/>
              </p:cNvSpPr>
              <p:nvPr/>
            </p:nvSpPr>
            <p:spPr bwMode="auto">
              <a:xfrm>
                <a:off x="1927" y="2069"/>
                <a:ext cx="0" cy="59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543" name="Line 9"/>
              <p:cNvSpPr>
                <a:spLocks noChangeShapeType="1"/>
              </p:cNvSpPr>
              <p:nvPr/>
            </p:nvSpPr>
            <p:spPr bwMode="auto">
              <a:xfrm>
                <a:off x="1927" y="2659"/>
                <a:ext cx="1271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544" name="Line 10"/>
              <p:cNvSpPr>
                <a:spLocks noChangeShapeType="1"/>
              </p:cNvSpPr>
              <p:nvPr/>
            </p:nvSpPr>
            <p:spPr bwMode="auto">
              <a:xfrm>
                <a:off x="3198" y="2704"/>
                <a:ext cx="0" cy="6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545" name="Line 11"/>
              <p:cNvSpPr>
                <a:spLocks noChangeShapeType="1"/>
              </p:cNvSpPr>
              <p:nvPr/>
            </p:nvSpPr>
            <p:spPr bwMode="auto">
              <a:xfrm>
                <a:off x="3243" y="3385"/>
                <a:ext cx="122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546" name="Line 12"/>
              <p:cNvSpPr>
                <a:spLocks noChangeShapeType="1"/>
              </p:cNvSpPr>
              <p:nvPr/>
            </p:nvSpPr>
            <p:spPr bwMode="auto">
              <a:xfrm>
                <a:off x="4468" y="3385"/>
                <a:ext cx="0" cy="58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2538" name="Text Box 29"/>
            <p:cNvSpPr txBox="1">
              <a:spLocks noChangeArrowheads="1"/>
            </p:cNvSpPr>
            <p:nvPr/>
          </p:nvSpPr>
          <p:spPr bwMode="auto">
            <a:xfrm>
              <a:off x="2109" y="3158"/>
              <a:ext cx="862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400">
                  <a:latin typeface="Times New Roman" pitchFamily="18" charset="0"/>
                </a:rPr>
                <a:t>2 ступень</a:t>
              </a:r>
            </a:p>
          </p:txBody>
        </p:sp>
        <p:sp>
          <p:nvSpPr>
            <p:cNvPr id="22539" name="Text Box 30"/>
            <p:cNvSpPr txBox="1">
              <a:spLocks noChangeArrowheads="1"/>
            </p:cNvSpPr>
            <p:nvPr/>
          </p:nvSpPr>
          <p:spPr bwMode="auto">
            <a:xfrm>
              <a:off x="3424" y="3802"/>
              <a:ext cx="862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400">
                  <a:latin typeface="Times New Roman" pitchFamily="18" charset="0"/>
                </a:rPr>
                <a:t>1 ступень</a:t>
              </a:r>
            </a:p>
          </p:txBody>
        </p:sp>
        <p:sp>
          <p:nvSpPr>
            <p:cNvPr id="22540" name="Text Box 29"/>
            <p:cNvSpPr txBox="1">
              <a:spLocks noChangeArrowheads="1"/>
            </p:cNvSpPr>
            <p:nvPr/>
          </p:nvSpPr>
          <p:spPr bwMode="auto">
            <a:xfrm>
              <a:off x="855" y="2430"/>
              <a:ext cx="862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400">
                  <a:latin typeface="Times New Roman" pitchFamily="18" charset="0"/>
                </a:rPr>
                <a:t>3 ступень</a:t>
              </a:r>
            </a:p>
          </p:txBody>
        </p:sp>
      </p:grp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34250" y="4714875"/>
            <a:ext cx="180975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7650163" y="5967413"/>
            <a:ext cx="14287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entury Schoolbook" pitchFamily="18" charset="0"/>
              </a:rPr>
              <a:t>степень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173 0.00278 L -0.69236 -0.5011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5" y="-252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983 0.00579 L -0.69827 -0.51921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9" y="-2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416 0.00856 L -0.45868 0.33402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7" y="1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295 -0.05232 L -0.23681 0.1368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" y="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Вычислите устно</a:t>
            </a:r>
            <a:endParaRPr lang="ru-RU" dirty="0"/>
          </a:p>
        </p:txBody>
      </p:sp>
      <p:sp>
        <p:nvSpPr>
          <p:cNvPr id="23554" name="Содержимое 3"/>
          <p:cNvSpPr>
            <a:spLocks noGrp="1"/>
          </p:cNvSpPr>
          <p:nvPr>
            <p:ph sz="quarter" idx="1"/>
          </p:nvPr>
        </p:nvSpPr>
        <p:spPr>
          <a:xfrm>
            <a:off x="3786188" y="1571625"/>
            <a:ext cx="1714500" cy="4572000"/>
          </a:xfrm>
        </p:spPr>
        <p:txBody>
          <a:bodyPr/>
          <a:lstStyle/>
          <a:p>
            <a:pPr marL="457200" indent="-457200">
              <a:buClr>
                <a:srgbClr val="C00000"/>
              </a:buClr>
              <a:buFont typeface="Wingdings" pitchFamily="2" charset="2"/>
              <a:buAutoNum type="arabicPeriod"/>
            </a:pPr>
            <a:r>
              <a:rPr lang="ru-RU" sz="3200" smtClean="0"/>
              <a:t>3²</a:t>
            </a:r>
          </a:p>
          <a:p>
            <a:pPr marL="457200" indent="-457200">
              <a:buClr>
                <a:srgbClr val="C00000"/>
              </a:buClr>
              <a:buFont typeface="Wingdings" pitchFamily="2" charset="2"/>
              <a:buAutoNum type="arabicPeriod"/>
            </a:pPr>
            <a:r>
              <a:rPr lang="ru-RU" sz="3200" smtClean="0"/>
              <a:t>4³</a:t>
            </a:r>
          </a:p>
          <a:p>
            <a:pPr marL="457200" indent="-457200">
              <a:buClr>
                <a:srgbClr val="C00000"/>
              </a:buClr>
              <a:buFont typeface="Wingdings" pitchFamily="2" charset="2"/>
              <a:buAutoNum type="arabicPeriod"/>
            </a:pPr>
            <a:r>
              <a:rPr lang="ru-RU" sz="3200" smtClean="0"/>
              <a:t>10²</a:t>
            </a:r>
          </a:p>
          <a:p>
            <a:pPr marL="457200" indent="-457200">
              <a:buClr>
                <a:srgbClr val="C00000"/>
              </a:buClr>
              <a:buFont typeface="Wingdings" pitchFamily="2" charset="2"/>
              <a:buAutoNum type="arabicPeriod"/>
            </a:pPr>
            <a:r>
              <a:rPr lang="ru-RU" sz="3200" smtClean="0"/>
              <a:t>10³</a:t>
            </a:r>
          </a:p>
          <a:p>
            <a:pPr marL="457200" indent="-457200">
              <a:buClr>
                <a:srgbClr val="C00000"/>
              </a:buClr>
              <a:buFont typeface="Wingdings" pitchFamily="2" charset="2"/>
              <a:buAutoNum type="arabicPeriod"/>
            </a:pPr>
            <a:r>
              <a:rPr lang="ru-RU" sz="3200" smtClean="0"/>
              <a:t>0³</a:t>
            </a:r>
          </a:p>
          <a:p>
            <a:pPr marL="457200" indent="-457200">
              <a:buClr>
                <a:srgbClr val="C00000"/>
              </a:buClr>
              <a:buFont typeface="Wingdings" pitchFamily="2" charset="2"/>
              <a:buAutoNum type="arabicPeriod"/>
            </a:pPr>
            <a:r>
              <a:rPr lang="ru-RU" sz="3200" smtClean="0"/>
              <a:t>1²</a:t>
            </a:r>
          </a:p>
          <a:p>
            <a:pPr marL="457200" indent="-457200">
              <a:buClr>
                <a:srgbClr val="C00000"/>
              </a:buClr>
              <a:buFont typeface="Wingdings" pitchFamily="2" charset="2"/>
              <a:buAutoNum type="arabicPeriod"/>
            </a:pPr>
            <a:r>
              <a:rPr lang="ru-RU" sz="3200" smtClean="0"/>
              <a:t>10¹</a:t>
            </a:r>
          </a:p>
          <a:p>
            <a:pPr marL="457200" indent="-457200">
              <a:buClr>
                <a:srgbClr val="C00000"/>
              </a:buClr>
              <a:buFont typeface="Wingdings" pitchFamily="2" charset="2"/>
              <a:buAutoNum type="arabicPeriod"/>
            </a:pPr>
            <a:r>
              <a:rPr lang="ru-RU" sz="3200" smtClean="0"/>
              <a:t>4² + 8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Аспект">
    <a:dk1>
      <a:sysClr val="windowText" lastClr="000000"/>
    </a:dk1>
    <a:lt1>
      <a:sysClr val="window" lastClr="FFFFFF"/>
    </a:lt1>
    <a:dk2>
      <a:srgbClr val="323232"/>
    </a:dk2>
    <a:lt2>
      <a:srgbClr val="E3DED1"/>
    </a:lt2>
    <a:accent1>
      <a:srgbClr val="F07F09"/>
    </a:accent1>
    <a:accent2>
      <a:srgbClr val="9F2936"/>
    </a:accent2>
    <a:accent3>
      <a:srgbClr val="1B587C"/>
    </a:accent3>
    <a:accent4>
      <a:srgbClr val="4E8542"/>
    </a:accent4>
    <a:accent5>
      <a:srgbClr val="604878"/>
    </a:accent5>
    <a:accent6>
      <a:srgbClr val="C19859"/>
    </a:accent6>
    <a:hlink>
      <a:srgbClr val="6B9F25"/>
    </a:hlink>
    <a:folHlink>
      <a:srgbClr val="B26B0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125</TotalTime>
  <Words>180</Words>
  <Application>Microsoft Office PowerPoint</Application>
  <PresentationFormat>Экран (4:3)</PresentationFormat>
  <Paragraphs>97</Paragraphs>
  <Slides>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Эркер</vt:lpstr>
      <vt:lpstr>Формула</vt:lpstr>
      <vt:lpstr>Слайд 1</vt:lpstr>
      <vt:lpstr>Слайд 2</vt:lpstr>
      <vt:lpstr>Степень числа. Квадрат и куб числа</vt:lpstr>
      <vt:lpstr>Слайд 4</vt:lpstr>
      <vt:lpstr>Слайд 5</vt:lpstr>
      <vt:lpstr>Свойства степени</vt:lpstr>
      <vt:lpstr>Слайд 7</vt:lpstr>
      <vt:lpstr>Слайд 8</vt:lpstr>
      <vt:lpstr>Вычислите устно</vt:lpstr>
    </vt:vector>
  </TitlesOfParts>
  <Company>DG Win&amp;Soft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Устно</dc:title>
  <dc:creator>Sergey</dc:creator>
  <cp:lastModifiedBy>user</cp:lastModifiedBy>
  <cp:revision>19</cp:revision>
  <dcterms:created xsi:type="dcterms:W3CDTF">2012-12-02T04:15:44Z</dcterms:created>
  <dcterms:modified xsi:type="dcterms:W3CDTF">2016-04-11T15:17:10Z</dcterms:modified>
</cp:coreProperties>
</file>